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 id="280"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9" r:id="rId58"/>
    <p:sldId id="312" r:id="rId59"/>
    <p:sldId id="313" r:id="rId60"/>
    <p:sldId id="314" r:id="rId61"/>
    <p:sldId id="315" r:id="rId62"/>
    <p:sldId id="316" r:id="rId63"/>
    <p:sldId id="317" r:id="rId64"/>
    <p:sldId id="318" r:id="rId65"/>
    <p:sldId id="321" r:id="rId66"/>
    <p:sldId id="322" r:id="rId67"/>
    <p:sldId id="323" r:id="rId68"/>
    <p:sldId id="324" r:id="rId6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102" y="-28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EE68190F-E448-4CD4-8A7F-54D485D87DF5}" type="datetimeFigureOut">
              <a:rPr lang="zh-CN" altLang="en-US" smtClean="0"/>
              <a:t>2015/8/26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8DA644C-57C7-4B97-BF10-1FDA527737C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E68190F-E448-4CD4-8A7F-54D485D87DF5}" type="datetimeFigureOut">
              <a:rPr lang="zh-CN" altLang="en-US" smtClean="0"/>
              <a:t>2015/8/26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8DA644C-57C7-4B97-BF10-1FDA527737C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EE68190F-E448-4CD4-8A7F-54D485D87DF5}" type="datetimeFigureOut">
              <a:rPr lang="zh-CN" altLang="en-US" smtClean="0"/>
              <a:t>2015/8/26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8DA644C-57C7-4B97-BF10-1FDA527737C5}"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E68190F-E448-4CD4-8A7F-54D485D87DF5}" type="datetimeFigureOut">
              <a:rPr lang="zh-CN" altLang="en-US" smtClean="0"/>
              <a:t>2015/8/26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8DA644C-57C7-4B97-BF10-1FDA527737C5}"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EE68190F-E448-4CD4-8A7F-54D485D87DF5}" type="datetimeFigureOut">
              <a:rPr lang="zh-CN" altLang="en-US" smtClean="0"/>
              <a:t>2015/8/26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8DA644C-57C7-4B97-BF10-1FDA527737C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EE68190F-E448-4CD4-8A7F-54D485D87DF5}" type="datetimeFigureOut">
              <a:rPr lang="zh-CN" altLang="en-US" smtClean="0"/>
              <a:t>2015/8/26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8DA644C-57C7-4B97-BF10-1FDA527737C5}"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EE68190F-E448-4CD4-8A7F-54D485D87DF5}" type="datetimeFigureOut">
              <a:rPr lang="zh-CN" altLang="en-US" smtClean="0"/>
              <a:t>2015/8/26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8DA644C-57C7-4B97-BF10-1FDA527737C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EE68190F-E448-4CD4-8A7F-54D485D87DF5}" type="datetimeFigureOut">
              <a:rPr lang="zh-CN" altLang="en-US" smtClean="0"/>
              <a:t>2015/8/26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8DA644C-57C7-4B97-BF10-1FDA527737C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EE68190F-E448-4CD4-8A7F-54D485D87DF5}" type="datetimeFigureOut">
              <a:rPr lang="zh-CN" altLang="en-US" smtClean="0"/>
              <a:t>2015/8/26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8DA644C-57C7-4B97-BF10-1FDA527737C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EE68190F-E448-4CD4-8A7F-54D485D87DF5}" type="datetimeFigureOut">
              <a:rPr lang="zh-CN" altLang="en-US" smtClean="0"/>
              <a:t>2015/8/26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8DA644C-57C7-4B97-BF10-1FDA527737C5}"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E68190F-E448-4CD4-8A7F-54D485D87DF5}" type="datetimeFigureOut">
              <a:rPr lang="zh-CN" altLang="en-US" smtClean="0"/>
              <a:t>2015/8/26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8DA644C-57C7-4B97-BF10-1FDA527737C5}"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EE68190F-E448-4CD4-8A7F-54D485D87DF5}" type="datetimeFigureOut">
              <a:rPr lang="zh-CN" altLang="en-US" smtClean="0"/>
              <a:t>2015/8/26</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18DA644C-57C7-4B97-BF10-1FDA527737C5}"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63.xml"/><Relationship Id="rId5" Type="http://schemas.openxmlformats.org/officeDocument/2006/relationships/slide" Target="slide59.xml"/><Relationship Id="rId4" Type="http://schemas.openxmlformats.org/officeDocument/2006/relationships/slide" Target="slide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baike.baidu.com/view/266591.htm"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a:t>
            </a:r>
            <a:r>
              <a:rPr lang="en-US" altLang="zh-CN" b="1" dirty="0"/>
              <a:t>4</a:t>
            </a:r>
            <a:r>
              <a:rPr lang="zh-CN" altLang="zh-CN" b="1" dirty="0"/>
              <a:t>章 计算机软件系统</a:t>
            </a:r>
            <a:r>
              <a:rPr lang="zh-CN" altLang="zh-CN" b="1" dirty="0" smtClean="0"/>
              <a:t>基础</a:t>
            </a:r>
            <a:endParaRPr lang="zh-CN" altLang="en-US" dirty="0"/>
          </a:p>
        </p:txBody>
      </p:sp>
      <p:sp>
        <p:nvSpPr>
          <p:cNvPr id="3" name="副标题 2"/>
          <p:cNvSpPr>
            <a:spLocks noGrp="1"/>
          </p:cNvSpPr>
          <p:nvPr>
            <p:ph type="subTitle" idx="1"/>
          </p:nvPr>
        </p:nvSpPr>
        <p:spPr/>
        <p:txBody>
          <a:bodyPr/>
          <a:lstStyle/>
          <a:p>
            <a:r>
              <a:rPr lang="zh-CN" altLang="en-US" dirty="0" smtClean="0"/>
              <a:t>主讲教师：</a:t>
            </a:r>
            <a:endParaRPr lang="zh-CN" altLang="en-US" dirty="0"/>
          </a:p>
        </p:txBody>
      </p:sp>
    </p:spTree>
    <p:extLst>
      <p:ext uri="{BB962C8B-B14F-4D97-AF65-F5344CB8AC3E}">
        <p14:creationId xmlns:p14="http://schemas.microsoft.com/office/powerpoint/2010/main" val="8194207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561846"/>
          </a:xfrm>
        </p:spPr>
        <p:txBody>
          <a:bodyPr>
            <a:normAutofit/>
          </a:bodyPr>
          <a:lstStyle/>
          <a:p>
            <a:pPr lvl="1"/>
            <a:r>
              <a:rPr lang="en-US" altLang="zh-CN" b="1" dirty="0"/>
              <a:t>2</a:t>
            </a:r>
            <a:r>
              <a:rPr lang="zh-CN" altLang="zh-CN" b="1" dirty="0"/>
              <a:t>．操作系统的作用</a:t>
            </a:r>
            <a:endParaRPr lang="zh-CN" altLang="zh-CN" dirty="0"/>
          </a:p>
          <a:p>
            <a:pPr lvl="2"/>
            <a:r>
              <a:rPr lang="zh-CN" altLang="zh-CN" dirty="0"/>
              <a:t>操作系统的主要作用体现在二个方面</a:t>
            </a:r>
            <a:r>
              <a:rPr lang="zh-CN" altLang="zh-CN" dirty="0" smtClean="0"/>
              <a:t>：</a:t>
            </a:r>
            <a:endParaRPr lang="zh-CN" altLang="zh-CN" dirty="0"/>
          </a:p>
          <a:p>
            <a:pPr lvl="3"/>
            <a:r>
              <a:rPr lang="en-US" altLang="zh-CN" b="1" dirty="0"/>
              <a:t>(1)</a:t>
            </a:r>
            <a:r>
              <a:rPr lang="zh-CN" altLang="zh-CN" b="1" dirty="0"/>
              <a:t>有效地管理计算机资源：</a:t>
            </a:r>
            <a:r>
              <a:rPr lang="zh-CN" altLang="zh-CN" dirty="0"/>
              <a:t>操作系统合理地组织计算机工作流程，使软件和硬件之间、计算机与用户之间、系统软件与应用软件之间的信息传输和处理流程准确畅通；有效地管理和分配计算机系统的资源。</a:t>
            </a:r>
          </a:p>
          <a:p>
            <a:pPr lvl="3"/>
            <a:r>
              <a:rPr lang="en-US" altLang="zh-CN" b="1" dirty="0"/>
              <a:t>(2)</a:t>
            </a:r>
            <a:r>
              <a:rPr lang="zh-CN" altLang="zh-CN" b="1" dirty="0"/>
              <a:t>方便用户使用计算机：</a:t>
            </a:r>
            <a:r>
              <a:rPr lang="zh-CN" altLang="zh-CN" dirty="0"/>
              <a:t>操作系统通过内部复杂的综合处理，为用户提供非常友好、便捷的操作界面，使用户使用计算机变得更为方便、简单。</a:t>
            </a:r>
            <a:endParaRPr lang="zh-CN" altLang="en-US" dirty="0"/>
          </a:p>
        </p:txBody>
      </p:sp>
      <p:sp>
        <p:nvSpPr>
          <p:cNvPr id="3" name="标题 2"/>
          <p:cNvSpPr>
            <a:spLocks noGrp="1"/>
          </p:cNvSpPr>
          <p:nvPr>
            <p:ph type="title"/>
          </p:nvPr>
        </p:nvSpPr>
        <p:spPr/>
        <p:txBody>
          <a:bodyPr/>
          <a:lstStyle/>
          <a:p>
            <a:r>
              <a:rPr lang="en-US" altLang="zh-CN" b="1" dirty="0"/>
              <a:t>4.2 </a:t>
            </a:r>
            <a:r>
              <a:rPr lang="zh-CN" altLang="zh-CN" b="1" dirty="0"/>
              <a:t>操作系统</a:t>
            </a:r>
            <a:endParaRPr lang="zh-CN" altLang="en-US" dirty="0"/>
          </a:p>
        </p:txBody>
      </p:sp>
    </p:spTree>
    <p:extLst>
      <p:ext uri="{BB962C8B-B14F-4D97-AF65-F5344CB8AC3E}">
        <p14:creationId xmlns:p14="http://schemas.microsoft.com/office/powerpoint/2010/main" val="22592170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77500" lnSpcReduction="20000"/>
          </a:bodyPr>
          <a:lstStyle/>
          <a:p>
            <a:r>
              <a:rPr lang="en-US" altLang="zh-CN" b="1" dirty="0"/>
              <a:t>3</a:t>
            </a:r>
            <a:r>
              <a:rPr lang="zh-CN" altLang="zh-CN" b="1" dirty="0"/>
              <a:t>．操作系统的分类</a:t>
            </a:r>
            <a:endParaRPr lang="zh-CN" altLang="zh-CN" dirty="0"/>
          </a:p>
          <a:p>
            <a:pPr lvl="1"/>
            <a:r>
              <a:rPr lang="zh-CN" altLang="zh-CN" b="1" dirty="0" smtClean="0"/>
              <a:t>批处理操作系统</a:t>
            </a:r>
            <a:r>
              <a:rPr lang="en-US" altLang="zh-CN" b="1" dirty="0"/>
              <a:t>(Batch Processing Operating System</a:t>
            </a:r>
            <a:r>
              <a:rPr lang="zh-CN" altLang="zh-CN" b="1" dirty="0"/>
              <a:t>，</a:t>
            </a:r>
            <a:r>
              <a:rPr lang="en-US" altLang="zh-CN" b="1" dirty="0"/>
              <a:t>BPOS)</a:t>
            </a:r>
            <a:r>
              <a:rPr lang="zh-CN" altLang="zh-CN" b="1" dirty="0"/>
              <a:t>：</a:t>
            </a:r>
            <a:r>
              <a:rPr lang="zh-CN" altLang="zh-CN" dirty="0" smtClean="0"/>
              <a:t>用户</a:t>
            </a:r>
            <a:r>
              <a:rPr lang="zh-CN" altLang="en-US" dirty="0" smtClean="0"/>
              <a:t>提出</a:t>
            </a:r>
            <a:r>
              <a:rPr lang="zh-CN" altLang="zh-CN" dirty="0" smtClean="0"/>
              <a:t>作业流</a:t>
            </a:r>
            <a:r>
              <a:rPr lang="zh-CN" altLang="zh-CN" dirty="0"/>
              <a:t>，由计算机自动地、顺序地完成作业的系统</a:t>
            </a:r>
            <a:r>
              <a:rPr lang="zh-CN" altLang="zh-CN" dirty="0" smtClean="0"/>
              <a:t>。</a:t>
            </a:r>
            <a:endParaRPr lang="zh-CN" altLang="zh-CN" dirty="0"/>
          </a:p>
          <a:p>
            <a:pPr lvl="1"/>
            <a:r>
              <a:rPr lang="zh-CN" altLang="zh-CN" b="1" dirty="0"/>
              <a:t>分时操作系统</a:t>
            </a:r>
            <a:r>
              <a:rPr lang="en-US" altLang="zh-CN" b="1" dirty="0"/>
              <a:t>(Time Sharing Operating System</a:t>
            </a:r>
            <a:r>
              <a:rPr lang="zh-CN" altLang="zh-CN" b="1" dirty="0"/>
              <a:t>，</a:t>
            </a:r>
            <a:r>
              <a:rPr lang="en-US" altLang="zh-CN" b="1" dirty="0"/>
              <a:t>TSOS)</a:t>
            </a:r>
            <a:r>
              <a:rPr lang="zh-CN" altLang="zh-CN" b="1" dirty="0" smtClean="0"/>
              <a:t>：</a:t>
            </a:r>
            <a:r>
              <a:rPr lang="zh-CN" altLang="zh-CN" dirty="0" smtClean="0"/>
              <a:t>采用</a:t>
            </a:r>
            <a:r>
              <a:rPr lang="zh-CN" altLang="zh-CN" dirty="0"/>
              <a:t>时间片轮转方式处理服务请求，并在终端上向用户显示结果</a:t>
            </a:r>
            <a:r>
              <a:rPr lang="zh-CN" altLang="zh-CN" dirty="0" smtClean="0"/>
              <a:t>。</a:t>
            </a:r>
            <a:endParaRPr lang="zh-CN" altLang="zh-CN" dirty="0"/>
          </a:p>
          <a:p>
            <a:pPr lvl="1"/>
            <a:r>
              <a:rPr lang="zh-CN" altLang="zh-CN" b="1" dirty="0"/>
              <a:t>实时操作系统</a:t>
            </a:r>
            <a:r>
              <a:rPr lang="en-US" altLang="zh-CN" b="1" dirty="0"/>
              <a:t>(Real Time Operating System</a:t>
            </a:r>
            <a:r>
              <a:rPr lang="zh-CN" altLang="zh-CN" b="1" dirty="0"/>
              <a:t>，</a:t>
            </a:r>
            <a:r>
              <a:rPr lang="en-US" altLang="zh-CN" b="1" dirty="0"/>
              <a:t>RTOS)</a:t>
            </a:r>
            <a:r>
              <a:rPr lang="zh-CN" altLang="zh-CN" b="1" dirty="0"/>
              <a:t>：</a:t>
            </a:r>
            <a:r>
              <a:rPr lang="zh-CN" altLang="zh-CN" dirty="0"/>
              <a:t>是指使计算机能及时响应外部事件的请求在严格规定的时间内完成对该事件的处理，并控制所有实时设备和实时任务协调一致地工作的操作系统</a:t>
            </a:r>
            <a:r>
              <a:rPr lang="zh-CN" altLang="zh-CN" dirty="0" smtClean="0"/>
              <a:t>。</a:t>
            </a:r>
            <a:endParaRPr lang="zh-CN" altLang="zh-CN" dirty="0"/>
          </a:p>
          <a:p>
            <a:pPr lvl="1"/>
            <a:r>
              <a:rPr lang="zh-CN" altLang="zh-CN" b="1" dirty="0"/>
              <a:t>网络操作系统</a:t>
            </a:r>
            <a:r>
              <a:rPr lang="en-US" altLang="zh-CN" b="1" dirty="0"/>
              <a:t>(Network Operating System</a:t>
            </a:r>
            <a:r>
              <a:rPr lang="zh-CN" altLang="zh-CN" b="1" dirty="0"/>
              <a:t>，</a:t>
            </a:r>
            <a:r>
              <a:rPr lang="en-US" altLang="zh-CN" b="1" dirty="0"/>
              <a:t>NOS)</a:t>
            </a:r>
            <a:r>
              <a:rPr lang="zh-CN" altLang="zh-CN" b="1" dirty="0"/>
              <a:t>：</a:t>
            </a:r>
            <a:r>
              <a:rPr lang="zh-CN" altLang="zh-CN" dirty="0"/>
              <a:t>除对自身计算机进行管理外，还对能管理网络进行管理和控制的操作系统</a:t>
            </a:r>
            <a:r>
              <a:rPr lang="zh-CN" altLang="zh-CN" dirty="0" smtClean="0"/>
              <a:t>。</a:t>
            </a:r>
            <a:endParaRPr lang="en-US" altLang="zh-CN" dirty="0" smtClean="0"/>
          </a:p>
          <a:p>
            <a:pPr lvl="1"/>
            <a:r>
              <a:rPr lang="zh-CN" altLang="zh-CN" b="1" dirty="0" smtClean="0"/>
              <a:t>分布式操作系统</a:t>
            </a:r>
            <a:r>
              <a:rPr lang="en-US" altLang="zh-CN" b="1" dirty="0"/>
              <a:t>(Distributed Operating System)</a:t>
            </a:r>
            <a:r>
              <a:rPr lang="zh-CN" altLang="zh-CN" b="1" dirty="0"/>
              <a:t>：</a:t>
            </a:r>
            <a:r>
              <a:rPr lang="zh-CN" altLang="zh-CN" dirty="0"/>
              <a:t>分布式计算机系统是由一组独立的计算机经过互联网络连接而成的系统，而用于分布式计算机系统的操作系统称为分布式操作系统</a:t>
            </a:r>
            <a:r>
              <a:rPr lang="zh-CN" altLang="zh-CN" dirty="0" smtClean="0"/>
              <a:t>。</a:t>
            </a:r>
            <a:endParaRPr lang="zh-CN" altLang="en-US" dirty="0"/>
          </a:p>
        </p:txBody>
      </p:sp>
      <p:sp>
        <p:nvSpPr>
          <p:cNvPr id="3" name="标题 2"/>
          <p:cNvSpPr>
            <a:spLocks noGrp="1"/>
          </p:cNvSpPr>
          <p:nvPr>
            <p:ph type="title"/>
          </p:nvPr>
        </p:nvSpPr>
        <p:spPr/>
        <p:txBody>
          <a:bodyPr/>
          <a:lstStyle/>
          <a:p>
            <a:r>
              <a:rPr lang="en-US" altLang="zh-CN" b="1" dirty="0"/>
              <a:t>4.2 </a:t>
            </a:r>
            <a:r>
              <a:rPr lang="zh-CN" altLang="zh-CN" b="1" dirty="0"/>
              <a:t>操作系统</a:t>
            </a:r>
            <a:endParaRPr lang="zh-CN" altLang="en-US" dirty="0"/>
          </a:p>
        </p:txBody>
      </p:sp>
    </p:spTree>
    <p:extLst>
      <p:ext uri="{BB962C8B-B14F-4D97-AF65-F5344CB8AC3E}">
        <p14:creationId xmlns:p14="http://schemas.microsoft.com/office/powerpoint/2010/main" val="5668022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705861"/>
          </a:xfrm>
        </p:spPr>
        <p:txBody>
          <a:bodyPr>
            <a:normAutofit fontScale="85000" lnSpcReduction="20000"/>
          </a:bodyPr>
          <a:lstStyle/>
          <a:p>
            <a:r>
              <a:rPr lang="en-US" altLang="zh-CN" b="1" dirty="0"/>
              <a:t>4.2.2</a:t>
            </a:r>
            <a:r>
              <a:rPr lang="zh-CN" altLang="zh-CN" b="1" dirty="0"/>
              <a:t>进程与进程管理</a:t>
            </a:r>
          </a:p>
          <a:p>
            <a:pPr lvl="1"/>
            <a:r>
              <a:rPr lang="en-US" altLang="zh-CN" b="1" dirty="0"/>
              <a:t>1.</a:t>
            </a:r>
            <a:r>
              <a:rPr lang="zh-CN" altLang="zh-CN" b="1" dirty="0"/>
              <a:t>进程是什么</a:t>
            </a:r>
            <a:endParaRPr lang="zh-CN" altLang="zh-CN" dirty="0"/>
          </a:p>
          <a:p>
            <a:pPr lvl="2"/>
            <a:r>
              <a:rPr lang="zh-CN" altLang="zh-CN" dirty="0"/>
              <a:t>进程是操作系统中最基本、最重要的概念。进程是一个具有独立功能的程序关于某个数据集合的一次运行活动。它可以申请和拥有系统资源，是一个动态</a:t>
            </a:r>
            <a:r>
              <a:rPr lang="zh-CN" altLang="zh-CN" dirty="0" smtClean="0"/>
              <a:t>的</a:t>
            </a:r>
            <a:r>
              <a:rPr lang="zh-CN" altLang="en-US" dirty="0" smtClean="0"/>
              <a:t>。</a:t>
            </a:r>
            <a:endParaRPr lang="zh-CN" altLang="zh-CN" dirty="0"/>
          </a:p>
          <a:p>
            <a:pPr lvl="2"/>
            <a:r>
              <a:rPr lang="zh-CN" altLang="zh-CN" dirty="0" smtClean="0"/>
              <a:t>多任务</a:t>
            </a:r>
            <a:r>
              <a:rPr lang="zh-CN" altLang="zh-CN" dirty="0"/>
              <a:t>操作系统就是建立在进程的基础上。</a:t>
            </a:r>
          </a:p>
          <a:p>
            <a:pPr lvl="1"/>
            <a:r>
              <a:rPr lang="en-US" altLang="zh-CN" b="1" dirty="0"/>
              <a:t>2.</a:t>
            </a:r>
            <a:r>
              <a:rPr lang="zh-CN" altLang="zh-CN" b="1" dirty="0"/>
              <a:t>进程的组成和特征</a:t>
            </a:r>
            <a:endParaRPr lang="zh-CN" altLang="zh-CN" dirty="0"/>
          </a:p>
          <a:p>
            <a:pPr lvl="2"/>
            <a:r>
              <a:rPr lang="zh-CN" altLang="zh-CN" b="1" dirty="0" smtClean="0"/>
              <a:t>进程</a:t>
            </a:r>
            <a:r>
              <a:rPr lang="zh-CN" altLang="en-US" b="1" dirty="0" smtClean="0"/>
              <a:t>组成：</a:t>
            </a:r>
            <a:r>
              <a:rPr lang="zh-CN" altLang="zh-CN" dirty="0" smtClean="0"/>
              <a:t>由</a:t>
            </a:r>
            <a:r>
              <a:rPr lang="zh-CN" altLang="zh-CN" dirty="0"/>
              <a:t>程序、数据和进程控制模块三部分组成</a:t>
            </a:r>
            <a:r>
              <a:rPr lang="zh-CN" altLang="zh-CN" dirty="0" smtClean="0"/>
              <a:t>。</a:t>
            </a:r>
            <a:endParaRPr lang="en-US" altLang="zh-CN" dirty="0" smtClean="0"/>
          </a:p>
          <a:p>
            <a:pPr lvl="2"/>
            <a:r>
              <a:rPr lang="zh-CN" altLang="zh-CN" b="1" dirty="0" smtClean="0"/>
              <a:t>进程的</a:t>
            </a:r>
            <a:r>
              <a:rPr lang="zh-CN" altLang="zh-CN" b="1" dirty="0"/>
              <a:t>特性</a:t>
            </a:r>
            <a:r>
              <a:rPr lang="zh-CN" altLang="zh-CN" dirty="0"/>
              <a:t>：</a:t>
            </a:r>
          </a:p>
          <a:p>
            <a:pPr lvl="3"/>
            <a:r>
              <a:rPr lang="zh-CN" altLang="zh-CN" b="1" dirty="0"/>
              <a:t>动态性：</a:t>
            </a:r>
            <a:r>
              <a:rPr lang="zh-CN" altLang="zh-CN" dirty="0"/>
              <a:t>进程的实质是程序的一次执行过程，进程是动态产生，动态消亡的。</a:t>
            </a:r>
          </a:p>
          <a:p>
            <a:pPr lvl="3"/>
            <a:r>
              <a:rPr lang="zh-CN" altLang="zh-CN" b="1" dirty="0"/>
              <a:t>并发性：</a:t>
            </a:r>
            <a:r>
              <a:rPr lang="zh-CN" altLang="zh-CN" dirty="0"/>
              <a:t>并发性是指系统中可以同时有几个进程在</a:t>
            </a:r>
            <a:r>
              <a:rPr lang="zh-CN" altLang="zh-CN" dirty="0" smtClean="0"/>
              <a:t>活动</a:t>
            </a:r>
            <a:r>
              <a:rPr lang="zh-CN" altLang="en-US" dirty="0" smtClean="0"/>
              <a:t>。</a:t>
            </a:r>
            <a:endParaRPr lang="zh-CN" altLang="zh-CN" dirty="0"/>
          </a:p>
          <a:p>
            <a:pPr lvl="3"/>
            <a:r>
              <a:rPr lang="zh-CN" altLang="zh-CN" b="1" dirty="0"/>
              <a:t>独立性：</a:t>
            </a:r>
            <a:r>
              <a:rPr lang="zh-CN" altLang="zh-CN" dirty="0"/>
              <a:t>进程是一个能独立</a:t>
            </a:r>
            <a:r>
              <a:rPr lang="zh-CN" altLang="zh-CN" dirty="0" smtClean="0"/>
              <a:t>运行</a:t>
            </a:r>
            <a:r>
              <a:rPr lang="zh-CN" altLang="en-US" dirty="0" smtClean="0"/>
              <a:t>、</a:t>
            </a:r>
            <a:r>
              <a:rPr lang="zh-CN" altLang="zh-CN" dirty="0" smtClean="0"/>
              <a:t>也</a:t>
            </a:r>
            <a:r>
              <a:rPr lang="zh-CN" altLang="zh-CN" dirty="0"/>
              <a:t>是系统分配资源和调度的独立</a:t>
            </a:r>
            <a:r>
              <a:rPr lang="zh-CN" altLang="zh-CN" dirty="0" smtClean="0"/>
              <a:t>单位</a:t>
            </a:r>
            <a:r>
              <a:rPr lang="zh-CN" altLang="en-US" dirty="0" smtClean="0"/>
              <a:t>。</a:t>
            </a:r>
            <a:endParaRPr lang="zh-CN" altLang="zh-CN" dirty="0"/>
          </a:p>
          <a:p>
            <a:pPr lvl="3"/>
            <a:r>
              <a:rPr lang="zh-CN" altLang="zh-CN" b="1" dirty="0"/>
              <a:t>异步性</a:t>
            </a:r>
            <a:r>
              <a:rPr lang="zh-CN" altLang="zh-CN" b="1" dirty="0" smtClean="0"/>
              <a:t>：</a:t>
            </a:r>
            <a:r>
              <a:rPr lang="zh-CN" altLang="zh-CN" dirty="0" smtClean="0"/>
              <a:t>具有</a:t>
            </a:r>
            <a:r>
              <a:rPr lang="zh-CN" altLang="zh-CN" dirty="0"/>
              <a:t>执行的间断性，即进程按各自独立的、不可预知的速度向前</a:t>
            </a:r>
            <a:r>
              <a:rPr lang="zh-CN" altLang="zh-CN" dirty="0" smtClean="0"/>
              <a:t>推进</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4.2 </a:t>
            </a:r>
            <a:r>
              <a:rPr lang="zh-CN" altLang="zh-CN" b="1" dirty="0"/>
              <a:t>操作系统</a:t>
            </a:r>
            <a:endParaRPr lang="zh-CN" altLang="en-US" dirty="0"/>
          </a:p>
        </p:txBody>
      </p:sp>
    </p:spTree>
    <p:extLst>
      <p:ext uri="{BB962C8B-B14F-4D97-AF65-F5344CB8AC3E}">
        <p14:creationId xmlns:p14="http://schemas.microsoft.com/office/powerpoint/2010/main" val="7251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b="1" dirty="0"/>
              <a:t>3</a:t>
            </a:r>
            <a:r>
              <a:rPr lang="zh-CN" altLang="zh-CN" b="1" dirty="0"/>
              <a:t>．进程的切换</a:t>
            </a:r>
            <a:endParaRPr lang="zh-CN" altLang="zh-CN" dirty="0"/>
          </a:p>
          <a:p>
            <a:pPr marL="301943" lvl="1" indent="0">
              <a:buNone/>
            </a:pPr>
            <a:r>
              <a:rPr lang="en-US" altLang="zh-CN" dirty="0" smtClean="0"/>
              <a:t>        </a:t>
            </a:r>
            <a:r>
              <a:rPr lang="zh-CN" altLang="zh-CN" dirty="0" smtClean="0"/>
              <a:t>进程</a:t>
            </a:r>
            <a:r>
              <a:rPr lang="zh-CN" altLang="zh-CN" dirty="0"/>
              <a:t>切换就是从正在运行的进程中收回处理器，然后再使等待运行的进程来占用处理器。所谓“从某个进程收回处理器”，实质就是把该进程存放在寄存器中的数据另存，让其他进程使用处理器的寄存器。</a:t>
            </a:r>
          </a:p>
          <a:p>
            <a:r>
              <a:rPr lang="en-US" altLang="zh-CN" b="1" dirty="0"/>
              <a:t>4</a:t>
            </a:r>
            <a:r>
              <a:rPr lang="zh-CN" altLang="zh-CN" b="1" dirty="0"/>
              <a:t>．进程与程序的关系</a:t>
            </a:r>
            <a:endParaRPr lang="zh-CN" altLang="zh-CN" dirty="0"/>
          </a:p>
          <a:p>
            <a:pPr marL="301943" lvl="1" indent="0">
              <a:buNone/>
            </a:pPr>
            <a:r>
              <a:rPr lang="en-US" altLang="zh-CN" dirty="0" smtClean="0"/>
              <a:t>         </a:t>
            </a:r>
            <a:r>
              <a:rPr lang="zh-CN" altLang="zh-CN" dirty="0" smtClean="0"/>
              <a:t>程序</a:t>
            </a:r>
            <a:r>
              <a:rPr lang="zh-CN" altLang="zh-CN" dirty="0"/>
              <a:t>是指令的有序集合，其本身没有任何运行的含义，是一个静态的概念；进程是程序在处理机上的一次执行过程，它是一个动态的概念。程序可以作为一种软件资料长期存在是永久的；进程是有生命期的，是暂时。进程更能真实地描述并发，而程序不能；一个程序可以有多个进程。</a:t>
            </a:r>
          </a:p>
          <a:p>
            <a:endParaRPr lang="zh-CN" altLang="en-US" dirty="0"/>
          </a:p>
        </p:txBody>
      </p:sp>
      <p:sp>
        <p:nvSpPr>
          <p:cNvPr id="3" name="标题 2"/>
          <p:cNvSpPr>
            <a:spLocks noGrp="1"/>
          </p:cNvSpPr>
          <p:nvPr>
            <p:ph type="title"/>
          </p:nvPr>
        </p:nvSpPr>
        <p:spPr/>
        <p:txBody>
          <a:bodyPr/>
          <a:lstStyle/>
          <a:p>
            <a:r>
              <a:rPr lang="en-US" altLang="zh-CN" b="1" dirty="0"/>
              <a:t>4.2 </a:t>
            </a:r>
            <a:r>
              <a:rPr lang="zh-CN" altLang="zh-CN" b="1" dirty="0"/>
              <a:t>操作系统</a:t>
            </a:r>
            <a:endParaRPr lang="zh-CN" altLang="en-US" dirty="0"/>
          </a:p>
        </p:txBody>
      </p:sp>
    </p:spTree>
    <p:extLst>
      <p:ext uri="{BB962C8B-B14F-4D97-AF65-F5344CB8AC3E}">
        <p14:creationId xmlns:p14="http://schemas.microsoft.com/office/powerpoint/2010/main" val="2115301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99592" y="2060848"/>
            <a:ext cx="7408333" cy="3450696"/>
          </a:xfrm>
        </p:spPr>
        <p:txBody>
          <a:bodyPr/>
          <a:lstStyle/>
          <a:p>
            <a:r>
              <a:rPr lang="en-US" altLang="zh-CN" b="1" dirty="0"/>
              <a:t>5</a:t>
            </a:r>
            <a:r>
              <a:rPr lang="zh-CN" altLang="zh-CN" b="1" dirty="0"/>
              <a:t>．操作系统的运行状态</a:t>
            </a:r>
            <a:endParaRPr lang="zh-CN" altLang="zh-CN" dirty="0"/>
          </a:p>
          <a:p>
            <a:pPr marL="301943" lvl="1" indent="0">
              <a:buNone/>
            </a:pPr>
            <a:r>
              <a:rPr lang="en-US" altLang="zh-CN" dirty="0" smtClean="0"/>
              <a:t>         </a:t>
            </a:r>
            <a:r>
              <a:rPr lang="zh-CN" altLang="zh-CN" dirty="0" smtClean="0"/>
              <a:t>以</a:t>
            </a:r>
            <a:r>
              <a:rPr lang="en-US" altLang="zh-CN" dirty="0"/>
              <a:t>Windows 7</a:t>
            </a:r>
            <a:r>
              <a:rPr lang="zh-CN" altLang="zh-CN" dirty="0"/>
              <a:t>为例，其系统运行状态由任务管理器来管理，</a:t>
            </a:r>
            <a:r>
              <a:rPr lang="zh-CN" altLang="zh-CN" dirty="0" smtClean="0"/>
              <a:t>用户可以</a:t>
            </a:r>
            <a:r>
              <a:rPr lang="zh-CN" altLang="zh-CN" dirty="0"/>
              <a:t>观察到应用程序的</a:t>
            </a:r>
            <a:r>
              <a:rPr lang="zh-CN" altLang="zh-CN" dirty="0" smtClean="0"/>
              <a:t>运行和</a:t>
            </a:r>
            <a:r>
              <a:rPr lang="zh-CN" altLang="zh-CN" dirty="0"/>
              <a:t>进程列表</a:t>
            </a:r>
            <a:r>
              <a:rPr lang="zh-CN" altLang="zh-CN" dirty="0" smtClean="0"/>
              <a:t>情况</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b="1" dirty="0"/>
              <a:t>4.2 </a:t>
            </a:r>
            <a:r>
              <a:rPr lang="zh-CN" altLang="zh-CN" b="1" dirty="0"/>
              <a:t>操作系统</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3257387"/>
            <a:ext cx="7649668" cy="36111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11646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b="1" dirty="0"/>
              <a:t>4.2.3</a:t>
            </a:r>
            <a:r>
              <a:rPr lang="zh-CN" altLang="zh-CN" b="1" dirty="0"/>
              <a:t>操作系统的功能</a:t>
            </a:r>
          </a:p>
          <a:p>
            <a:pPr lvl="1"/>
            <a:r>
              <a:rPr lang="en-US" altLang="zh-CN" b="1" dirty="0"/>
              <a:t>1. </a:t>
            </a:r>
            <a:r>
              <a:rPr lang="zh-CN" altLang="zh-CN" b="1" dirty="0"/>
              <a:t>处理机</a:t>
            </a:r>
            <a:r>
              <a:rPr lang="zh-CN" altLang="zh-CN" b="1" dirty="0" smtClean="0"/>
              <a:t>管理：</a:t>
            </a:r>
            <a:r>
              <a:rPr lang="zh-CN" altLang="zh-CN" dirty="0" smtClean="0"/>
              <a:t>包括</a:t>
            </a:r>
            <a:r>
              <a:rPr lang="zh-CN" altLang="zh-CN" dirty="0"/>
              <a:t>进程控制、进程同步、进程通信和</a:t>
            </a:r>
            <a:r>
              <a:rPr lang="zh-CN" altLang="zh-CN" dirty="0" smtClean="0"/>
              <a:t>调度</a:t>
            </a:r>
            <a:r>
              <a:rPr lang="zh-CN" altLang="en-US" dirty="0" smtClean="0"/>
              <a:t>的管理</a:t>
            </a:r>
            <a:r>
              <a:rPr lang="zh-CN" altLang="zh-CN" dirty="0" smtClean="0"/>
              <a:t>。</a:t>
            </a:r>
            <a:endParaRPr lang="zh-CN" altLang="zh-CN" dirty="0"/>
          </a:p>
          <a:p>
            <a:pPr lvl="1"/>
            <a:r>
              <a:rPr lang="en-US" altLang="zh-CN" b="1" dirty="0"/>
              <a:t>2. </a:t>
            </a:r>
            <a:r>
              <a:rPr lang="zh-CN" altLang="zh-CN" b="1" dirty="0"/>
              <a:t>存储器管理</a:t>
            </a:r>
            <a:r>
              <a:rPr lang="zh-CN" altLang="zh-CN" b="1" dirty="0" smtClean="0"/>
              <a:t>：</a:t>
            </a:r>
            <a:r>
              <a:rPr lang="zh-CN" altLang="zh-CN" dirty="0" smtClean="0"/>
              <a:t>包括</a:t>
            </a:r>
            <a:r>
              <a:rPr lang="zh-CN" altLang="zh-CN" dirty="0"/>
              <a:t>内存分配、内存保护、地址映射和内存扩充</a:t>
            </a:r>
            <a:r>
              <a:rPr lang="zh-CN" altLang="zh-CN" dirty="0" smtClean="0"/>
              <a:t>等</a:t>
            </a:r>
            <a:r>
              <a:rPr lang="zh-CN" altLang="en-US" dirty="0" smtClean="0"/>
              <a:t>管理</a:t>
            </a:r>
            <a:r>
              <a:rPr lang="zh-CN" altLang="zh-CN" dirty="0" smtClean="0"/>
              <a:t>。</a:t>
            </a:r>
            <a:endParaRPr lang="zh-CN" altLang="zh-CN" dirty="0"/>
          </a:p>
          <a:p>
            <a:pPr lvl="1"/>
            <a:r>
              <a:rPr lang="en-US" altLang="zh-CN" b="1" dirty="0"/>
              <a:t>3. </a:t>
            </a:r>
            <a:r>
              <a:rPr lang="zh-CN" altLang="zh-CN" b="1" dirty="0"/>
              <a:t>设备管理</a:t>
            </a:r>
            <a:r>
              <a:rPr lang="zh-CN" altLang="zh-CN" b="1" dirty="0" smtClean="0"/>
              <a:t>：</a:t>
            </a:r>
            <a:r>
              <a:rPr lang="zh-CN" altLang="zh-CN" dirty="0" smtClean="0"/>
              <a:t>缓冲</a:t>
            </a:r>
            <a:r>
              <a:rPr lang="zh-CN" altLang="zh-CN" dirty="0"/>
              <a:t>管理、设备分配、设备处理、设备独立性和虚拟设备</a:t>
            </a:r>
            <a:r>
              <a:rPr lang="zh-CN" altLang="zh-CN" dirty="0" smtClean="0"/>
              <a:t>等</a:t>
            </a:r>
            <a:r>
              <a:rPr lang="zh-CN" altLang="en-US" dirty="0" smtClean="0"/>
              <a:t>管理</a:t>
            </a:r>
            <a:r>
              <a:rPr lang="zh-CN" altLang="zh-CN" dirty="0" smtClean="0"/>
              <a:t>。</a:t>
            </a:r>
            <a:endParaRPr lang="zh-CN" altLang="zh-CN" dirty="0"/>
          </a:p>
          <a:p>
            <a:pPr lvl="1"/>
            <a:r>
              <a:rPr lang="en-US" altLang="zh-CN" b="1" dirty="0"/>
              <a:t>4. </a:t>
            </a:r>
            <a:r>
              <a:rPr lang="zh-CN" altLang="zh-CN" b="1" dirty="0"/>
              <a:t>文件管理：</a:t>
            </a:r>
            <a:r>
              <a:rPr lang="zh-CN" altLang="zh-CN" dirty="0"/>
              <a:t>主要任务是解决用户文件和系统文件的存储、共享、保密和保护</a:t>
            </a:r>
            <a:r>
              <a:rPr lang="zh-CN" altLang="zh-CN" dirty="0" smtClean="0"/>
              <a:t>。</a:t>
            </a:r>
            <a:endParaRPr lang="zh-CN" altLang="zh-CN" dirty="0"/>
          </a:p>
          <a:p>
            <a:pPr lvl="1"/>
            <a:r>
              <a:rPr lang="en-US" altLang="zh-CN" b="1" dirty="0"/>
              <a:t>5. </a:t>
            </a:r>
            <a:r>
              <a:rPr lang="zh-CN" altLang="zh-CN" b="1" dirty="0"/>
              <a:t>作业管理</a:t>
            </a:r>
            <a:r>
              <a:rPr lang="zh-CN" altLang="zh-CN" b="1" dirty="0" smtClean="0"/>
              <a:t>：</a:t>
            </a:r>
            <a:r>
              <a:rPr lang="zh-CN" altLang="zh-CN" dirty="0" smtClean="0"/>
              <a:t>主要</a:t>
            </a:r>
            <a:r>
              <a:rPr lang="zh-CN" altLang="zh-CN" dirty="0"/>
              <a:t>任务是对进入系统的所有作业进行组织和管理，以提高运行效率。</a:t>
            </a:r>
          </a:p>
          <a:p>
            <a:pPr lvl="1"/>
            <a:endParaRPr lang="zh-CN" altLang="en-US" dirty="0"/>
          </a:p>
        </p:txBody>
      </p:sp>
      <p:sp>
        <p:nvSpPr>
          <p:cNvPr id="3" name="标题 2"/>
          <p:cNvSpPr>
            <a:spLocks noGrp="1"/>
          </p:cNvSpPr>
          <p:nvPr>
            <p:ph type="title"/>
          </p:nvPr>
        </p:nvSpPr>
        <p:spPr/>
        <p:txBody>
          <a:bodyPr/>
          <a:lstStyle/>
          <a:p>
            <a:r>
              <a:rPr lang="en-US" altLang="zh-CN" b="1" dirty="0"/>
              <a:t>4.2 </a:t>
            </a:r>
            <a:r>
              <a:rPr lang="zh-CN" altLang="zh-CN" b="1" dirty="0"/>
              <a:t>操作系统</a:t>
            </a:r>
            <a:endParaRPr lang="zh-CN" altLang="en-US" dirty="0"/>
          </a:p>
        </p:txBody>
      </p:sp>
    </p:spTree>
    <p:extLst>
      <p:ext uri="{BB962C8B-B14F-4D97-AF65-F5344CB8AC3E}">
        <p14:creationId xmlns:p14="http://schemas.microsoft.com/office/powerpoint/2010/main" val="1486677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0" indent="0">
              <a:buNone/>
            </a:pPr>
            <a:r>
              <a:rPr lang="en-US" altLang="zh-CN" dirty="0" smtClean="0"/>
              <a:t>         </a:t>
            </a:r>
            <a:r>
              <a:rPr lang="zh-CN" altLang="zh-CN" dirty="0" smtClean="0"/>
              <a:t>中文版</a:t>
            </a:r>
            <a:r>
              <a:rPr lang="en-US" altLang="zh-CN" dirty="0"/>
              <a:t>Windows 7</a:t>
            </a:r>
            <a:r>
              <a:rPr lang="zh-CN" altLang="zh-CN" dirty="0"/>
              <a:t>是微软公司于</a:t>
            </a:r>
            <a:r>
              <a:rPr lang="en-US" altLang="zh-CN" dirty="0"/>
              <a:t>2009</a:t>
            </a:r>
            <a:r>
              <a:rPr lang="zh-CN" altLang="zh-CN" dirty="0"/>
              <a:t>年</a:t>
            </a:r>
            <a:r>
              <a:rPr lang="en-US" altLang="zh-CN" dirty="0"/>
              <a:t>9</a:t>
            </a:r>
            <a:r>
              <a:rPr lang="zh-CN" altLang="zh-CN" dirty="0"/>
              <a:t>月发布的一款视窗操作系统，包含</a:t>
            </a:r>
            <a:r>
              <a:rPr lang="en-US" altLang="zh-CN" dirty="0"/>
              <a:t>6</a:t>
            </a:r>
            <a:r>
              <a:rPr lang="zh-CN" altLang="zh-CN" dirty="0"/>
              <a:t>个版本</a:t>
            </a:r>
            <a:r>
              <a:rPr lang="zh-CN" altLang="zh-CN" dirty="0" smtClean="0"/>
              <a:t>：</a:t>
            </a:r>
            <a:endParaRPr lang="en-US" altLang="zh-CN" dirty="0" smtClean="0"/>
          </a:p>
          <a:p>
            <a:pPr lvl="1"/>
            <a:r>
              <a:rPr lang="en-US" altLang="zh-CN" dirty="0" smtClean="0"/>
              <a:t>Windows </a:t>
            </a:r>
            <a:r>
              <a:rPr lang="en-US" altLang="zh-CN" dirty="0"/>
              <a:t>7 Starter(</a:t>
            </a:r>
            <a:r>
              <a:rPr lang="zh-CN" altLang="zh-CN" dirty="0"/>
              <a:t>初级版</a:t>
            </a:r>
            <a:r>
              <a:rPr lang="en-US" altLang="zh-CN" dirty="0" smtClean="0"/>
              <a:t>)</a:t>
            </a:r>
          </a:p>
          <a:p>
            <a:pPr lvl="1"/>
            <a:r>
              <a:rPr lang="en-US" altLang="zh-CN" dirty="0" smtClean="0"/>
              <a:t>Windows </a:t>
            </a:r>
            <a:r>
              <a:rPr lang="en-US" altLang="zh-CN" dirty="0"/>
              <a:t>7 Home Basic(</a:t>
            </a:r>
            <a:r>
              <a:rPr lang="zh-CN" altLang="zh-CN" dirty="0"/>
              <a:t>家庭基础版</a:t>
            </a:r>
            <a:r>
              <a:rPr lang="en-US" altLang="zh-CN" dirty="0" smtClean="0"/>
              <a:t>)</a:t>
            </a:r>
          </a:p>
          <a:p>
            <a:pPr lvl="1"/>
            <a:r>
              <a:rPr lang="en-US" altLang="zh-CN" dirty="0" smtClean="0"/>
              <a:t>Windows </a:t>
            </a:r>
            <a:r>
              <a:rPr lang="en-US" altLang="zh-CN" dirty="0"/>
              <a:t>7 Home Premium(</a:t>
            </a:r>
            <a:r>
              <a:rPr lang="zh-CN" altLang="zh-CN" dirty="0"/>
              <a:t>家庭高级版</a:t>
            </a:r>
            <a:r>
              <a:rPr lang="en-US" altLang="zh-CN" dirty="0" smtClean="0"/>
              <a:t>)</a:t>
            </a:r>
          </a:p>
          <a:p>
            <a:pPr lvl="1"/>
            <a:r>
              <a:rPr lang="en-US" altLang="zh-CN" dirty="0" smtClean="0"/>
              <a:t>Windows </a:t>
            </a:r>
            <a:r>
              <a:rPr lang="en-US" altLang="zh-CN" dirty="0"/>
              <a:t>7 Professional(</a:t>
            </a:r>
            <a:r>
              <a:rPr lang="zh-CN" altLang="zh-CN" dirty="0"/>
              <a:t>专业版</a:t>
            </a:r>
            <a:r>
              <a:rPr lang="en-US" altLang="zh-CN" dirty="0" smtClean="0"/>
              <a:t>)</a:t>
            </a:r>
          </a:p>
          <a:p>
            <a:pPr lvl="1"/>
            <a:r>
              <a:rPr lang="en-US" altLang="zh-CN" dirty="0" smtClean="0"/>
              <a:t>Windows </a:t>
            </a:r>
            <a:r>
              <a:rPr lang="en-US" altLang="zh-CN" dirty="0"/>
              <a:t>7 Enterprise(</a:t>
            </a:r>
            <a:r>
              <a:rPr lang="zh-CN" altLang="zh-CN" dirty="0"/>
              <a:t>企业版</a:t>
            </a:r>
            <a:r>
              <a:rPr lang="en-US" altLang="zh-CN" dirty="0" smtClean="0"/>
              <a:t>)</a:t>
            </a:r>
          </a:p>
          <a:p>
            <a:pPr lvl="1"/>
            <a:r>
              <a:rPr lang="en-US" altLang="zh-CN" dirty="0" smtClean="0"/>
              <a:t>Windows </a:t>
            </a:r>
            <a:r>
              <a:rPr lang="en-US" altLang="zh-CN" dirty="0"/>
              <a:t>7 Ultimate(</a:t>
            </a:r>
            <a:r>
              <a:rPr lang="zh-CN" altLang="zh-CN" dirty="0"/>
              <a:t>旗舰版</a:t>
            </a:r>
            <a:r>
              <a:rPr lang="en-US" altLang="zh-CN" dirty="0" smtClean="0"/>
              <a:t>)</a:t>
            </a:r>
            <a:endParaRPr lang="zh-CN" altLang="en-US" dirty="0"/>
          </a:p>
        </p:txBody>
      </p:sp>
      <p:sp>
        <p:nvSpPr>
          <p:cNvPr id="3" name="标题 2"/>
          <p:cNvSpPr>
            <a:spLocks noGrp="1"/>
          </p:cNvSpPr>
          <p:nvPr>
            <p:ph type="title"/>
          </p:nvPr>
        </p:nvSpPr>
        <p:spPr/>
        <p:txBody>
          <a:bodyPr>
            <a:normAutofit/>
          </a:bodyPr>
          <a:lstStyle/>
          <a:p>
            <a:r>
              <a:rPr lang="en-US" altLang="zh-CN" b="1" dirty="0"/>
              <a:t>4.3 </a:t>
            </a:r>
            <a:r>
              <a:rPr lang="zh-CN" altLang="zh-CN" b="1" dirty="0"/>
              <a:t>中文版</a:t>
            </a:r>
            <a:r>
              <a:rPr lang="en-US" altLang="zh-CN" b="1" dirty="0"/>
              <a:t>Windows </a:t>
            </a:r>
            <a:r>
              <a:rPr lang="en-US" altLang="zh-CN" b="1" dirty="0" smtClean="0"/>
              <a:t>7</a:t>
            </a:r>
            <a:endParaRPr lang="zh-CN" altLang="en-US" dirty="0"/>
          </a:p>
        </p:txBody>
      </p:sp>
    </p:spTree>
    <p:extLst>
      <p:ext uri="{BB962C8B-B14F-4D97-AF65-F5344CB8AC3E}">
        <p14:creationId xmlns:p14="http://schemas.microsoft.com/office/powerpoint/2010/main" val="18182543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b="1" dirty="0"/>
              <a:t>4.3.1 </a:t>
            </a:r>
            <a:r>
              <a:rPr lang="zh-CN" altLang="zh-CN" b="1" dirty="0"/>
              <a:t>中文版</a:t>
            </a:r>
            <a:r>
              <a:rPr lang="en-US" altLang="zh-CN" b="1" dirty="0"/>
              <a:t>Windows 7</a:t>
            </a:r>
            <a:r>
              <a:rPr lang="zh-CN" altLang="zh-CN" b="1" dirty="0"/>
              <a:t>的安装与运行</a:t>
            </a:r>
          </a:p>
          <a:p>
            <a:pPr lvl="1"/>
            <a:r>
              <a:rPr lang="en-US" altLang="zh-CN" b="1" dirty="0"/>
              <a:t>1</a:t>
            </a:r>
            <a:r>
              <a:rPr lang="zh-CN" altLang="zh-CN" b="1" dirty="0"/>
              <a:t>．中文版</a:t>
            </a:r>
            <a:r>
              <a:rPr lang="en-US" altLang="zh-CN" b="1" dirty="0"/>
              <a:t>Windows 7</a:t>
            </a:r>
            <a:r>
              <a:rPr lang="zh-CN" altLang="zh-CN" b="1" dirty="0"/>
              <a:t>运行环境</a:t>
            </a:r>
            <a:endParaRPr lang="zh-CN" altLang="zh-CN" dirty="0"/>
          </a:p>
          <a:p>
            <a:pPr lvl="2"/>
            <a:r>
              <a:rPr lang="zh-CN" altLang="zh-CN" dirty="0"/>
              <a:t>最小硬件要求：处理器：</a:t>
            </a:r>
            <a:r>
              <a:rPr lang="en-US" altLang="zh-CN" dirty="0"/>
              <a:t>1GHz</a:t>
            </a:r>
            <a:r>
              <a:rPr lang="zh-CN" altLang="zh-CN" dirty="0"/>
              <a:t>及以上</a:t>
            </a:r>
            <a:r>
              <a:rPr lang="en-US" altLang="zh-CN" dirty="0"/>
              <a:t>(32 </a:t>
            </a:r>
            <a:r>
              <a:rPr lang="zh-CN" altLang="zh-CN" dirty="0"/>
              <a:t>位或</a:t>
            </a:r>
            <a:r>
              <a:rPr lang="en-US" altLang="zh-CN" dirty="0"/>
              <a:t> 64 </a:t>
            </a:r>
            <a:r>
              <a:rPr lang="zh-CN" altLang="zh-CN" dirty="0"/>
              <a:t>位处理器）；内存： </a:t>
            </a:r>
            <a:r>
              <a:rPr lang="en-US" altLang="zh-CN" dirty="0"/>
              <a:t>1GB</a:t>
            </a:r>
            <a:r>
              <a:rPr lang="zh-CN" altLang="zh-CN" dirty="0"/>
              <a:t>以上；硬盘：</a:t>
            </a:r>
            <a:r>
              <a:rPr lang="en-US" altLang="zh-CN" dirty="0"/>
              <a:t>16GB</a:t>
            </a:r>
            <a:r>
              <a:rPr lang="zh-CN" altLang="zh-CN" dirty="0"/>
              <a:t>以上可用空间</a:t>
            </a:r>
            <a:r>
              <a:rPr lang="en-US" altLang="zh-CN" dirty="0"/>
              <a:t>(64</a:t>
            </a:r>
            <a:r>
              <a:rPr lang="zh-CN" altLang="zh-CN" dirty="0"/>
              <a:t>位要求</a:t>
            </a:r>
            <a:r>
              <a:rPr lang="en-US" altLang="zh-CN" dirty="0"/>
              <a:t>20GB</a:t>
            </a:r>
            <a:r>
              <a:rPr lang="zh-CN" altLang="zh-CN" dirty="0"/>
              <a:t>以上</a:t>
            </a:r>
            <a:r>
              <a:rPr lang="en-US" altLang="zh-CN" dirty="0"/>
              <a:t>)</a:t>
            </a:r>
            <a:r>
              <a:rPr lang="zh-CN" altLang="zh-CN" dirty="0"/>
              <a:t>；磁盘格式：</a:t>
            </a:r>
            <a:r>
              <a:rPr lang="en-US" altLang="zh-CN" dirty="0"/>
              <a:t>NTFS</a:t>
            </a:r>
            <a:r>
              <a:rPr lang="zh-CN" altLang="zh-CN" dirty="0"/>
              <a:t>；显卡：有</a:t>
            </a:r>
            <a:r>
              <a:rPr lang="en-US" altLang="zh-CN" dirty="0"/>
              <a:t>WDDM1.0</a:t>
            </a:r>
            <a:r>
              <a:rPr lang="zh-CN" altLang="zh-CN" dirty="0"/>
              <a:t>或更高版驱动的显卡</a:t>
            </a:r>
            <a:r>
              <a:rPr lang="en-US" altLang="zh-CN" dirty="0"/>
              <a:t>64MB</a:t>
            </a:r>
            <a:r>
              <a:rPr lang="zh-CN" altLang="zh-CN" dirty="0"/>
              <a:t>以上；其它硬件：</a:t>
            </a:r>
            <a:r>
              <a:rPr lang="en-US" altLang="zh-CN" dirty="0"/>
              <a:t>DVD-R/RW</a:t>
            </a:r>
            <a:r>
              <a:rPr lang="zh-CN" altLang="zh-CN" dirty="0"/>
              <a:t>驱动器或者</a:t>
            </a:r>
            <a:r>
              <a:rPr lang="en-US" altLang="zh-CN" dirty="0"/>
              <a:t>U</a:t>
            </a:r>
            <a:r>
              <a:rPr lang="zh-CN" altLang="zh-CN" dirty="0"/>
              <a:t>盘等其他储存介质。</a:t>
            </a:r>
          </a:p>
          <a:p>
            <a:pPr lvl="1"/>
            <a:r>
              <a:rPr lang="en-US" altLang="zh-CN" b="1" dirty="0"/>
              <a:t>2</a:t>
            </a:r>
            <a:r>
              <a:rPr lang="zh-CN" altLang="zh-CN" b="1" dirty="0"/>
              <a:t>．中文版</a:t>
            </a:r>
            <a:r>
              <a:rPr lang="en-US" altLang="zh-CN" b="1" dirty="0"/>
              <a:t>Windows 7</a:t>
            </a:r>
            <a:r>
              <a:rPr lang="zh-CN" altLang="zh-CN" b="1" dirty="0"/>
              <a:t>的光盘安装</a:t>
            </a:r>
            <a:endParaRPr lang="zh-CN" altLang="zh-CN" dirty="0"/>
          </a:p>
          <a:p>
            <a:pPr lvl="2"/>
            <a:r>
              <a:rPr lang="zh-CN" altLang="zh-CN" dirty="0" smtClean="0"/>
              <a:t>光盘</a:t>
            </a:r>
            <a:r>
              <a:rPr lang="zh-CN" altLang="zh-CN" dirty="0"/>
              <a:t>启动安装：将</a:t>
            </a:r>
            <a:r>
              <a:rPr lang="en-US" altLang="zh-CN" dirty="0"/>
              <a:t>Windows 7</a:t>
            </a:r>
            <a:r>
              <a:rPr lang="zh-CN" altLang="zh-CN" dirty="0"/>
              <a:t>光盘放入</a:t>
            </a:r>
            <a:r>
              <a:rPr lang="en-US" altLang="zh-CN" dirty="0"/>
              <a:t>DVD</a:t>
            </a:r>
            <a:r>
              <a:rPr lang="zh-CN" altLang="zh-CN" dirty="0"/>
              <a:t>光驱</a:t>
            </a:r>
            <a:r>
              <a:rPr lang="en-US" altLang="zh-CN" dirty="0"/>
              <a:t>(BIOS</a:t>
            </a:r>
            <a:r>
              <a:rPr lang="zh-CN" altLang="zh-CN" dirty="0"/>
              <a:t>中设置光盘为第一启动盘</a:t>
            </a:r>
            <a:r>
              <a:rPr lang="en-US" altLang="zh-CN" dirty="0"/>
              <a:t>)</a:t>
            </a:r>
            <a:r>
              <a:rPr lang="zh-CN" altLang="zh-CN" dirty="0"/>
              <a:t>中，打开电源，系统将自动运行光盘的引导程序并启动其“安装向导”程序，显示安装向导界面</a:t>
            </a:r>
            <a:r>
              <a:rPr lang="zh-CN" altLang="zh-CN" dirty="0" smtClean="0"/>
              <a:t>，然后</a:t>
            </a:r>
            <a:r>
              <a:rPr lang="zh-CN" altLang="zh-CN" dirty="0"/>
              <a:t>根据“安装向导”的引导，用户只需要根据提示进行简单的选择和输入相关信息即可顺利完成</a:t>
            </a:r>
            <a:r>
              <a:rPr lang="en-US" altLang="zh-CN" dirty="0"/>
              <a:t>Windows 7</a:t>
            </a:r>
            <a:r>
              <a:rPr lang="zh-CN" altLang="zh-CN" dirty="0"/>
              <a:t>的安装。</a:t>
            </a:r>
          </a:p>
          <a:p>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4055800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a:t>3</a:t>
            </a:r>
            <a:r>
              <a:rPr lang="zh-CN" altLang="zh-CN" b="1" dirty="0"/>
              <a:t>．中文版</a:t>
            </a:r>
            <a:r>
              <a:rPr lang="en-US" altLang="zh-CN" b="1" dirty="0"/>
              <a:t>Windows 7</a:t>
            </a:r>
            <a:r>
              <a:rPr lang="zh-CN" altLang="zh-CN" b="1" dirty="0"/>
              <a:t>的启动与退出</a:t>
            </a:r>
            <a:endParaRPr lang="zh-CN" altLang="zh-CN" dirty="0"/>
          </a:p>
          <a:p>
            <a:r>
              <a:rPr lang="en-US" altLang="zh-CN" b="1" dirty="0"/>
              <a:t>(1)Windows 7</a:t>
            </a:r>
            <a:r>
              <a:rPr lang="zh-CN" altLang="zh-CN" b="1" dirty="0"/>
              <a:t>的启动</a:t>
            </a:r>
            <a:r>
              <a:rPr lang="en-US" altLang="zh-CN" b="1" dirty="0"/>
              <a:t> </a:t>
            </a:r>
            <a:endParaRPr lang="zh-CN" altLang="zh-CN" dirty="0"/>
          </a:p>
          <a:p>
            <a:pPr lvl="1"/>
            <a:r>
              <a:rPr lang="en-US" altLang="zh-CN" dirty="0" smtClean="0"/>
              <a:t>Windows </a:t>
            </a:r>
            <a:r>
              <a:rPr lang="en-US" altLang="zh-CN" dirty="0"/>
              <a:t>7</a:t>
            </a:r>
            <a:r>
              <a:rPr lang="zh-CN" altLang="zh-CN" dirty="0"/>
              <a:t>安装完成后，打开计算机电源，系统完成机器自检后，直接启动</a:t>
            </a:r>
            <a:r>
              <a:rPr lang="en-US" altLang="zh-CN" dirty="0"/>
              <a:t>Windows 7</a:t>
            </a:r>
            <a:r>
              <a:rPr lang="zh-CN" altLang="zh-CN" dirty="0" smtClean="0"/>
              <a:t>；</a:t>
            </a:r>
            <a:endParaRPr lang="en-US" altLang="zh-CN" dirty="0" smtClean="0"/>
          </a:p>
          <a:p>
            <a:pPr lvl="1"/>
            <a:r>
              <a:rPr lang="zh-CN" altLang="zh-CN" dirty="0" smtClean="0"/>
              <a:t>如果</a:t>
            </a:r>
            <a:r>
              <a:rPr lang="zh-CN" altLang="zh-CN" dirty="0"/>
              <a:t>在计算机中添加了多个用户帐号或设置了密码，</a:t>
            </a:r>
            <a:r>
              <a:rPr lang="zh-CN" altLang="zh-CN" dirty="0" smtClean="0"/>
              <a:t>则需要</a:t>
            </a:r>
            <a:r>
              <a:rPr lang="zh-CN" altLang="zh-CN" dirty="0"/>
              <a:t>选择用户并输入</a:t>
            </a:r>
            <a:r>
              <a:rPr lang="zh-CN" altLang="zh-CN" dirty="0" smtClean="0"/>
              <a:t>正确密码</a:t>
            </a:r>
            <a:r>
              <a:rPr lang="zh-CN" altLang="zh-CN" dirty="0"/>
              <a:t>后才能启动</a:t>
            </a:r>
            <a:r>
              <a:rPr lang="en-US" altLang="zh-CN" dirty="0"/>
              <a:t>Windows 7</a:t>
            </a:r>
            <a:r>
              <a:rPr lang="zh-CN" altLang="zh-CN" dirty="0" smtClean="0"/>
              <a:t>。</a:t>
            </a:r>
            <a:endParaRPr lang="en-US" altLang="zh-CN" dirty="0" smtClean="0"/>
          </a:p>
          <a:p>
            <a:pPr lvl="1"/>
            <a:r>
              <a:rPr lang="en-US" altLang="zh-CN" dirty="0" smtClean="0"/>
              <a:t>Windows </a:t>
            </a:r>
            <a:r>
              <a:rPr lang="en-US" altLang="zh-CN" dirty="0"/>
              <a:t>7</a:t>
            </a:r>
            <a:r>
              <a:rPr lang="zh-CN" altLang="zh-CN" dirty="0"/>
              <a:t>要求</a:t>
            </a:r>
            <a:r>
              <a:rPr lang="zh-CN" altLang="zh-CN" dirty="0" smtClean="0"/>
              <a:t>进行</a:t>
            </a:r>
            <a:r>
              <a:rPr lang="zh-CN" altLang="en-US" dirty="0" smtClean="0"/>
              <a:t>正版</a:t>
            </a:r>
            <a:r>
              <a:rPr lang="zh-CN" altLang="zh-CN" dirty="0" smtClean="0"/>
              <a:t>注册</a:t>
            </a:r>
            <a:r>
              <a:rPr lang="zh-CN" altLang="zh-CN" dirty="0"/>
              <a:t>，否则只能为</a:t>
            </a:r>
            <a:r>
              <a:rPr lang="en-US" altLang="zh-CN" dirty="0"/>
              <a:t>30</a:t>
            </a:r>
            <a:r>
              <a:rPr lang="zh-CN" altLang="zh-CN" dirty="0"/>
              <a:t>天试用版。微软提供了多种注册方式：密钥激活、电话激活、</a:t>
            </a:r>
            <a:r>
              <a:rPr lang="en-US" altLang="zh-CN" dirty="0"/>
              <a:t>KMS</a:t>
            </a:r>
            <a:r>
              <a:rPr lang="zh-CN" altLang="zh-CN" dirty="0"/>
              <a:t>激活、破解激活。</a:t>
            </a:r>
          </a:p>
          <a:p>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1954203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b="1" dirty="0"/>
              <a:t>(2)Windows 7</a:t>
            </a:r>
            <a:r>
              <a:rPr lang="zh-CN" altLang="zh-CN" b="1" dirty="0"/>
              <a:t>的退出</a:t>
            </a:r>
            <a:endParaRPr lang="zh-CN" altLang="zh-CN" dirty="0"/>
          </a:p>
          <a:p>
            <a:pPr lvl="1"/>
            <a:r>
              <a:rPr lang="zh-CN" altLang="zh-CN" dirty="0" smtClean="0"/>
              <a:t>正常</a:t>
            </a:r>
            <a:r>
              <a:rPr lang="zh-CN" altLang="zh-CN" dirty="0"/>
              <a:t>退出</a:t>
            </a:r>
            <a:r>
              <a:rPr lang="zh-CN" altLang="zh-CN" dirty="0" smtClean="0"/>
              <a:t>系统步骤</a:t>
            </a:r>
            <a:r>
              <a:rPr lang="zh-CN" altLang="zh-CN" dirty="0"/>
              <a:t>是</a:t>
            </a:r>
            <a:r>
              <a:rPr lang="zh-CN" altLang="zh-CN" dirty="0" smtClean="0"/>
              <a:t>：单击</a:t>
            </a:r>
            <a:r>
              <a:rPr lang="zh-CN" altLang="zh-CN" dirty="0"/>
              <a:t>“开始”按钮，单击开始菜单的“关机”按钮即可</a:t>
            </a:r>
            <a:r>
              <a:rPr lang="zh-CN" altLang="zh-CN" dirty="0" smtClean="0"/>
              <a:t>。</a:t>
            </a:r>
            <a:endParaRPr lang="en-US" altLang="zh-CN" dirty="0" smtClean="0"/>
          </a:p>
          <a:p>
            <a:pPr lvl="1"/>
            <a:r>
              <a:rPr lang="zh-CN" altLang="zh-CN" dirty="0" smtClean="0"/>
              <a:t>若要</a:t>
            </a:r>
            <a:r>
              <a:rPr lang="zh-CN" altLang="zh-CN" dirty="0"/>
              <a:t>实现“关机菜单”的其它功能，则</a:t>
            </a:r>
            <a:r>
              <a:rPr lang="zh-CN" altLang="zh-CN" dirty="0" smtClean="0"/>
              <a:t>要</a:t>
            </a:r>
            <a:r>
              <a:rPr lang="zh-CN" altLang="en-US" dirty="0" smtClean="0"/>
              <a:t>点击</a:t>
            </a:r>
            <a:r>
              <a:rPr lang="zh-CN" altLang="zh-CN" dirty="0" smtClean="0"/>
              <a:t>“关机”</a:t>
            </a:r>
            <a:r>
              <a:rPr lang="zh-CN" altLang="zh-CN" dirty="0"/>
              <a:t>按钮右侧</a:t>
            </a:r>
            <a:r>
              <a:rPr lang="zh-CN" altLang="zh-CN" dirty="0" smtClean="0"/>
              <a:t>的</a:t>
            </a:r>
            <a:r>
              <a:rPr lang="zh-CN" altLang="en-US" dirty="0" smtClean="0"/>
              <a:t>列表</a:t>
            </a:r>
            <a:r>
              <a:rPr lang="zh-CN" altLang="zh-CN" dirty="0" smtClean="0"/>
              <a:t>键，将</a:t>
            </a:r>
            <a:r>
              <a:rPr lang="zh-CN" altLang="zh-CN" dirty="0"/>
              <a:t>弹出其下级</a:t>
            </a:r>
            <a:r>
              <a:rPr lang="zh-CN" altLang="zh-CN" dirty="0" smtClean="0"/>
              <a:t>菜单：</a:t>
            </a:r>
            <a:r>
              <a:rPr lang="en-US" altLang="zh-CN" dirty="0" smtClean="0"/>
              <a:t>   </a:t>
            </a:r>
            <a:endParaRPr lang="zh-CN" altLang="zh-CN" dirty="0"/>
          </a:p>
          <a:p>
            <a:pPr lvl="2"/>
            <a:r>
              <a:rPr lang="zh-CN" altLang="zh-CN" b="1" dirty="0" smtClean="0"/>
              <a:t>切换用户</a:t>
            </a:r>
            <a:r>
              <a:rPr lang="zh-CN" altLang="zh-CN" dirty="0" smtClean="0"/>
              <a:t>：系统</a:t>
            </a:r>
            <a:r>
              <a:rPr lang="zh-CN" altLang="zh-CN" dirty="0"/>
              <a:t>将进入用户选择界面，以</a:t>
            </a:r>
            <a:r>
              <a:rPr lang="zh-CN" altLang="zh-CN" dirty="0" smtClean="0"/>
              <a:t>选择其它</a:t>
            </a:r>
            <a:r>
              <a:rPr lang="zh-CN" altLang="zh-CN" dirty="0"/>
              <a:t>用户登录计算机；</a:t>
            </a:r>
          </a:p>
          <a:p>
            <a:pPr lvl="2"/>
            <a:r>
              <a:rPr lang="zh-CN" altLang="zh-CN" b="1" dirty="0" smtClean="0"/>
              <a:t>注消</a:t>
            </a:r>
            <a:r>
              <a:rPr lang="zh-CN" altLang="zh-CN" dirty="0" smtClean="0"/>
              <a:t>：系统</a:t>
            </a:r>
            <a:r>
              <a:rPr lang="zh-CN" altLang="zh-CN" dirty="0"/>
              <a:t>将注销当前</a:t>
            </a:r>
            <a:r>
              <a:rPr lang="zh-CN" altLang="zh-CN" dirty="0" smtClean="0"/>
              <a:t>用户，允许</a:t>
            </a:r>
            <a:r>
              <a:rPr lang="zh-CN" altLang="zh-CN" dirty="0"/>
              <a:t>用户重新登录系统或以其他用户身份登录系统。</a:t>
            </a:r>
          </a:p>
          <a:p>
            <a:pPr lvl="2"/>
            <a:r>
              <a:rPr lang="zh-CN" altLang="zh-CN" b="1" dirty="0" smtClean="0"/>
              <a:t>锁定</a:t>
            </a:r>
            <a:r>
              <a:rPr lang="zh-CN" altLang="zh-CN" dirty="0" smtClean="0"/>
              <a:t>：系统</a:t>
            </a:r>
            <a:r>
              <a:rPr lang="zh-CN" altLang="zh-CN" dirty="0"/>
              <a:t>将锁定当前</a:t>
            </a:r>
            <a:r>
              <a:rPr lang="zh-CN" altLang="zh-CN" dirty="0" smtClean="0"/>
              <a:t>用户，</a:t>
            </a:r>
            <a:r>
              <a:rPr lang="zh-CN" altLang="zh-CN" dirty="0"/>
              <a:t>同时允许切换用户。</a:t>
            </a:r>
          </a:p>
          <a:p>
            <a:pPr lvl="2"/>
            <a:r>
              <a:rPr lang="zh-CN" altLang="zh-CN" b="1" dirty="0" smtClean="0"/>
              <a:t>重新启动</a:t>
            </a:r>
            <a:r>
              <a:rPr lang="zh-CN" altLang="zh-CN" dirty="0" smtClean="0"/>
              <a:t>：系统</a:t>
            </a:r>
            <a:r>
              <a:rPr lang="zh-CN" altLang="zh-CN" dirty="0"/>
              <a:t>将重新启动计算机。</a:t>
            </a:r>
          </a:p>
          <a:p>
            <a:pPr lvl="2"/>
            <a:r>
              <a:rPr lang="zh-CN" altLang="zh-CN" b="1" dirty="0" smtClean="0"/>
              <a:t>睡眠</a:t>
            </a:r>
            <a:r>
              <a:rPr lang="zh-CN" altLang="zh-CN" dirty="0" smtClean="0"/>
              <a:t>：系统</a:t>
            </a:r>
            <a:r>
              <a:rPr lang="zh-CN" altLang="zh-CN" dirty="0"/>
              <a:t>进入休眠状态，按任意键即</a:t>
            </a:r>
            <a:r>
              <a:rPr lang="zh-CN" altLang="zh-CN" dirty="0" smtClean="0"/>
              <a:t>能唤醒</a:t>
            </a:r>
            <a:r>
              <a:rPr lang="zh-CN" altLang="zh-CN" dirty="0"/>
              <a:t>计算机。</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3557910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3600" b="1" dirty="0">
                <a:hlinkClick r:id="rId2" action="ppaction://hlinksldjump"/>
              </a:rPr>
              <a:t>4.1  </a:t>
            </a:r>
            <a:r>
              <a:rPr lang="zh-CN" altLang="zh-CN" sz="3600" b="1" dirty="0">
                <a:hlinkClick r:id="rId2" action="ppaction://hlinksldjump"/>
              </a:rPr>
              <a:t>计算机软件系统基础</a:t>
            </a:r>
            <a:endParaRPr lang="zh-CN" altLang="zh-CN" sz="3600" b="1" dirty="0"/>
          </a:p>
          <a:p>
            <a:r>
              <a:rPr lang="en-US" altLang="zh-CN" sz="3600" b="1" dirty="0">
                <a:hlinkClick r:id="rId3" action="ppaction://hlinksldjump"/>
              </a:rPr>
              <a:t>4.2 </a:t>
            </a:r>
            <a:r>
              <a:rPr lang="zh-CN" altLang="zh-CN" sz="3600" b="1" dirty="0">
                <a:hlinkClick r:id="rId3" action="ppaction://hlinksldjump"/>
              </a:rPr>
              <a:t>操作系统</a:t>
            </a:r>
            <a:endParaRPr lang="zh-CN" altLang="zh-CN" sz="3600" b="1" dirty="0"/>
          </a:p>
          <a:p>
            <a:r>
              <a:rPr lang="en-US" altLang="zh-CN" sz="3600" b="1" dirty="0">
                <a:hlinkClick r:id="rId4" action="ppaction://hlinksldjump"/>
              </a:rPr>
              <a:t>4.3 </a:t>
            </a:r>
            <a:r>
              <a:rPr lang="zh-CN" altLang="zh-CN" sz="3600" b="1" dirty="0">
                <a:hlinkClick r:id="rId4" action="ppaction://hlinksldjump"/>
              </a:rPr>
              <a:t>中文版</a:t>
            </a:r>
            <a:r>
              <a:rPr lang="en-US" altLang="zh-CN" sz="3600" b="1" dirty="0">
                <a:hlinkClick r:id="rId4" action="ppaction://hlinksldjump"/>
              </a:rPr>
              <a:t>Windows 7</a:t>
            </a:r>
            <a:endParaRPr lang="zh-CN" altLang="zh-CN" sz="3600" b="1" dirty="0"/>
          </a:p>
          <a:p>
            <a:r>
              <a:rPr lang="en-US" altLang="zh-CN" sz="3600" b="1" dirty="0">
                <a:hlinkClick r:id="rId5" action="ppaction://hlinksldjump"/>
              </a:rPr>
              <a:t>4.4 Linux</a:t>
            </a:r>
            <a:r>
              <a:rPr lang="zh-CN" altLang="zh-CN" sz="3600" b="1" dirty="0">
                <a:hlinkClick r:id="rId5" action="ppaction://hlinksldjump"/>
              </a:rPr>
              <a:t>操作系统简介</a:t>
            </a:r>
            <a:endParaRPr lang="zh-CN" altLang="zh-CN" sz="3600" b="1" dirty="0"/>
          </a:p>
          <a:p>
            <a:r>
              <a:rPr lang="en-US" altLang="zh-CN" sz="3600" b="1" dirty="0">
                <a:hlinkClick r:id="rId6" action="ppaction://hlinksldjump"/>
              </a:rPr>
              <a:t>4.5</a:t>
            </a:r>
            <a:r>
              <a:rPr lang="zh-CN" altLang="zh-CN" sz="3600" b="1" dirty="0">
                <a:hlinkClick r:id="rId6" action="ppaction://hlinksldjump"/>
              </a:rPr>
              <a:t>常用工具软件介绍</a:t>
            </a:r>
            <a:endParaRPr lang="zh-CN" altLang="zh-CN" sz="3600" b="1" dirty="0"/>
          </a:p>
          <a:p>
            <a:endParaRPr lang="zh-CN" altLang="en-US" dirty="0"/>
          </a:p>
        </p:txBody>
      </p:sp>
      <p:sp>
        <p:nvSpPr>
          <p:cNvPr id="3" name="标题 2"/>
          <p:cNvSpPr>
            <a:spLocks noGrp="1"/>
          </p:cNvSpPr>
          <p:nvPr>
            <p:ph type="title"/>
          </p:nvPr>
        </p:nvSpPr>
        <p:spPr/>
        <p:txBody>
          <a:bodyPr>
            <a:normAutofit/>
          </a:bodyPr>
          <a:lstStyle/>
          <a:p>
            <a:r>
              <a:rPr lang="zh-CN" altLang="zh-CN" b="1" dirty="0"/>
              <a:t>第</a:t>
            </a:r>
            <a:r>
              <a:rPr lang="en-US" altLang="zh-CN" b="1" dirty="0"/>
              <a:t>4</a:t>
            </a:r>
            <a:r>
              <a:rPr lang="zh-CN" altLang="zh-CN" b="1" dirty="0"/>
              <a:t>章 计算机软件系统</a:t>
            </a:r>
            <a:r>
              <a:rPr lang="zh-CN" altLang="zh-CN" b="1" dirty="0" smtClean="0"/>
              <a:t>基础</a:t>
            </a:r>
            <a:endParaRPr lang="zh-CN" altLang="en-US" dirty="0"/>
          </a:p>
        </p:txBody>
      </p:sp>
    </p:spTree>
    <p:extLst>
      <p:ext uri="{BB962C8B-B14F-4D97-AF65-F5344CB8AC3E}">
        <p14:creationId xmlns:p14="http://schemas.microsoft.com/office/powerpoint/2010/main" val="3739023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b="1" dirty="0"/>
              <a:t>4.3.2 Windows 7</a:t>
            </a:r>
            <a:r>
              <a:rPr lang="zh-CN" altLang="zh-CN" b="1" dirty="0"/>
              <a:t>的基本知识与基本</a:t>
            </a:r>
            <a:r>
              <a:rPr lang="zh-CN" altLang="zh-CN" b="1" dirty="0" smtClean="0"/>
              <a:t>操作</a:t>
            </a:r>
            <a:endParaRPr lang="en-US" altLang="zh-CN" b="1" dirty="0" smtClean="0"/>
          </a:p>
          <a:p>
            <a:pPr lvl="1"/>
            <a:r>
              <a:rPr lang="en-US" altLang="zh-CN" b="1" dirty="0"/>
              <a:t>1. </a:t>
            </a:r>
            <a:r>
              <a:rPr lang="zh-CN" altLang="zh-CN" b="1" dirty="0"/>
              <a:t>鼠标的基本操作</a:t>
            </a:r>
            <a:endParaRPr lang="zh-CN" altLang="zh-CN" dirty="0"/>
          </a:p>
          <a:p>
            <a:pPr lvl="2"/>
            <a:r>
              <a:rPr lang="zh-CN" altLang="zh-CN" b="1" dirty="0"/>
              <a:t>指向</a:t>
            </a:r>
            <a:r>
              <a:rPr lang="zh-CN" altLang="zh-CN" dirty="0"/>
              <a:t>：使鼠标指针移动到某对象</a:t>
            </a:r>
            <a:r>
              <a:rPr lang="zh-CN" altLang="zh-CN" dirty="0" smtClean="0"/>
              <a:t>之上</a:t>
            </a:r>
            <a:r>
              <a:rPr lang="zh-CN" altLang="en-US" dirty="0" smtClean="0"/>
              <a:t>；</a:t>
            </a:r>
            <a:endParaRPr lang="zh-CN" altLang="zh-CN" dirty="0"/>
          </a:p>
          <a:p>
            <a:pPr lvl="2"/>
            <a:r>
              <a:rPr lang="zh-CN" altLang="zh-CN" b="1" dirty="0"/>
              <a:t>单击</a:t>
            </a:r>
            <a:r>
              <a:rPr lang="zh-CN" altLang="zh-CN" dirty="0" smtClean="0"/>
              <a:t>：快速</a:t>
            </a:r>
            <a:r>
              <a:rPr lang="zh-CN" altLang="zh-CN" dirty="0"/>
              <a:t>按下鼠标左键并立即释放。常用于“选定”操作；</a:t>
            </a:r>
          </a:p>
          <a:p>
            <a:pPr lvl="2"/>
            <a:r>
              <a:rPr lang="zh-CN" altLang="zh-CN" b="1" dirty="0"/>
              <a:t>双击</a:t>
            </a:r>
            <a:r>
              <a:rPr lang="zh-CN" altLang="zh-CN" dirty="0" smtClean="0"/>
              <a:t>：快速</a:t>
            </a:r>
            <a:r>
              <a:rPr lang="zh-CN" altLang="zh-CN" dirty="0"/>
              <a:t>按两下鼠标左键。用于启动程序或打开窗口操作；</a:t>
            </a:r>
          </a:p>
          <a:p>
            <a:pPr lvl="2"/>
            <a:r>
              <a:rPr lang="zh-CN" altLang="zh-CN" b="1" dirty="0"/>
              <a:t>右击</a:t>
            </a:r>
            <a:r>
              <a:rPr lang="zh-CN" altLang="zh-CN" dirty="0" smtClean="0"/>
              <a:t>：快速</a:t>
            </a:r>
            <a:r>
              <a:rPr lang="zh-CN" altLang="zh-CN" dirty="0"/>
              <a:t>按一下鼠标右键。用于打开快捷菜单；</a:t>
            </a:r>
          </a:p>
          <a:p>
            <a:pPr lvl="2"/>
            <a:r>
              <a:rPr lang="zh-CN" altLang="zh-CN" b="1" dirty="0"/>
              <a:t>拖曳</a:t>
            </a:r>
            <a:r>
              <a:rPr lang="zh-CN" altLang="zh-CN" dirty="0" smtClean="0"/>
              <a:t>：按住</a:t>
            </a:r>
            <a:r>
              <a:rPr lang="zh-CN" altLang="zh-CN" dirty="0"/>
              <a:t>左键并移鼠标至指定位置后释放，用于移动对象；</a:t>
            </a:r>
          </a:p>
          <a:p>
            <a:pPr lvl="2"/>
            <a:r>
              <a:rPr lang="zh-CN" altLang="zh-CN" b="1" dirty="0"/>
              <a:t>滚动</a:t>
            </a:r>
            <a:r>
              <a:rPr lang="zh-CN" altLang="zh-CN" dirty="0"/>
              <a:t>：滚动鼠标滚轮，用来快速</a:t>
            </a:r>
            <a:r>
              <a:rPr lang="zh-CN" altLang="zh-CN" dirty="0" smtClean="0"/>
              <a:t>查看当前</a:t>
            </a:r>
            <a:r>
              <a:rPr lang="zh-CN" altLang="zh-CN" dirty="0"/>
              <a:t>窗口中</a:t>
            </a:r>
            <a:r>
              <a:rPr lang="zh-CN" altLang="zh-CN" dirty="0" smtClean="0"/>
              <a:t>的</a:t>
            </a:r>
            <a:r>
              <a:rPr lang="zh-CN" altLang="zh-CN" dirty="0"/>
              <a:t>隐藏</a:t>
            </a:r>
            <a:r>
              <a:rPr lang="zh-CN" altLang="zh-CN" dirty="0" smtClean="0"/>
              <a:t>内容</a:t>
            </a:r>
            <a:r>
              <a:rPr lang="zh-CN" altLang="zh-CN" dirty="0"/>
              <a:t>。</a:t>
            </a:r>
            <a:endParaRPr lang="zh-CN" altLang="zh-CN" b="1"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24577896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2"/>
            <a:r>
              <a:rPr lang="en-US" altLang="zh-CN" b="1" dirty="0"/>
              <a:t>2. </a:t>
            </a:r>
            <a:r>
              <a:rPr lang="zh-CN" altLang="zh-CN" b="1" dirty="0"/>
              <a:t>键盘的操作</a:t>
            </a:r>
            <a:endParaRPr lang="zh-CN" altLang="zh-CN" dirty="0"/>
          </a:p>
          <a:p>
            <a:pPr marL="868680" lvl="3" indent="0">
              <a:buNone/>
            </a:pPr>
            <a:r>
              <a:rPr lang="en-US" altLang="zh-CN" dirty="0" smtClean="0"/>
              <a:t>    </a:t>
            </a:r>
            <a:r>
              <a:rPr lang="zh-CN" altLang="zh-CN" dirty="0" smtClean="0"/>
              <a:t>使用</a:t>
            </a:r>
            <a:r>
              <a:rPr lang="zh-CN" altLang="zh-CN" dirty="0"/>
              <a:t>键盘操作可以完成</a:t>
            </a:r>
            <a:r>
              <a:rPr lang="en-US" altLang="zh-CN" dirty="0"/>
              <a:t>Windows 7</a:t>
            </a:r>
            <a:r>
              <a:rPr lang="zh-CN" altLang="zh-CN" dirty="0"/>
              <a:t>的一些基本操作</a:t>
            </a:r>
            <a:r>
              <a:rPr lang="zh-CN" altLang="zh-CN" dirty="0" smtClean="0"/>
              <a:t>。</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843298666"/>
              </p:ext>
            </p:extLst>
          </p:nvPr>
        </p:nvGraphicFramePr>
        <p:xfrm>
          <a:off x="395536" y="3356992"/>
          <a:ext cx="8280920" cy="3501009"/>
        </p:xfrm>
        <a:graphic>
          <a:graphicData uri="http://schemas.openxmlformats.org/drawingml/2006/table">
            <a:tbl>
              <a:tblPr firstRow="1" firstCol="1" bandRow="1">
                <a:tableStyleId>{5C22544A-7EE6-4342-B048-85BDC9FD1C3A}</a:tableStyleId>
              </a:tblPr>
              <a:tblGrid>
                <a:gridCol w="1344848"/>
                <a:gridCol w="2825735"/>
                <a:gridCol w="1061108"/>
                <a:gridCol w="3049229"/>
              </a:tblGrid>
              <a:tr h="389001">
                <a:tc>
                  <a:txBody>
                    <a:bodyPr/>
                    <a:lstStyle/>
                    <a:p>
                      <a:pPr algn="ctr">
                        <a:spcAft>
                          <a:spcPts val="0"/>
                        </a:spcAft>
                      </a:pPr>
                      <a:r>
                        <a:rPr lang="zh-CN" sz="1600" kern="100" dirty="0">
                          <a:effectLst/>
                        </a:rPr>
                        <a:t>组合键</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a:effectLst/>
                        </a:rPr>
                        <a:t>功能</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组合键</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功能</a:t>
                      </a:r>
                      <a:endParaRPr lang="zh-CN" sz="1600" kern="100">
                        <a:effectLst/>
                        <a:latin typeface="Times New Roman"/>
                        <a:ea typeface="宋体"/>
                      </a:endParaRPr>
                    </a:p>
                  </a:txBody>
                  <a:tcPr marL="68580" marR="68580" marT="0" marB="0"/>
                </a:tc>
              </a:tr>
              <a:tr h="389001">
                <a:tc>
                  <a:txBody>
                    <a:bodyPr/>
                    <a:lstStyle/>
                    <a:p>
                      <a:pPr algn="just">
                        <a:spcAft>
                          <a:spcPts val="0"/>
                        </a:spcAft>
                      </a:pPr>
                      <a:r>
                        <a:rPr lang="en-US" sz="1600" kern="100" dirty="0" err="1">
                          <a:effectLst/>
                        </a:rPr>
                        <a:t>Ctrl+A</a:t>
                      </a:r>
                      <a:endParaRPr lang="zh-CN" sz="1600" kern="100" dirty="0">
                        <a:effectLst/>
                        <a:latin typeface="Times New Roman"/>
                        <a:ea typeface="宋体"/>
                      </a:endParaRPr>
                    </a:p>
                  </a:txBody>
                  <a:tcPr marL="68580" marR="68580" marT="0" marB="0"/>
                </a:tc>
                <a:tc>
                  <a:txBody>
                    <a:bodyPr/>
                    <a:lstStyle/>
                    <a:p>
                      <a:pPr algn="just">
                        <a:spcAft>
                          <a:spcPts val="0"/>
                        </a:spcAft>
                      </a:pPr>
                      <a:r>
                        <a:rPr lang="zh-CN" sz="1600" kern="100" dirty="0">
                          <a:effectLst/>
                        </a:rPr>
                        <a:t>全选</a:t>
                      </a:r>
                      <a:endParaRPr lang="zh-CN" sz="1600" kern="100" dirty="0">
                        <a:effectLst/>
                        <a:latin typeface="Times New Roman"/>
                        <a:ea typeface="宋体"/>
                      </a:endParaRPr>
                    </a:p>
                  </a:txBody>
                  <a:tcPr marL="68580" marR="68580" marT="0" marB="0"/>
                </a:tc>
                <a:tc>
                  <a:txBody>
                    <a:bodyPr/>
                    <a:lstStyle/>
                    <a:p>
                      <a:pPr algn="just">
                        <a:spcAft>
                          <a:spcPts val="0"/>
                        </a:spcAft>
                      </a:pPr>
                      <a:r>
                        <a:rPr lang="en-US" sz="1600" kern="100">
                          <a:effectLst/>
                        </a:rPr>
                        <a:t>Ctrl+X</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dirty="0">
                          <a:effectLst/>
                        </a:rPr>
                        <a:t>剪切</a:t>
                      </a:r>
                      <a:endParaRPr lang="zh-CN" sz="1600" kern="100" dirty="0">
                        <a:effectLst/>
                        <a:latin typeface="Times New Roman"/>
                        <a:ea typeface="宋体"/>
                      </a:endParaRPr>
                    </a:p>
                  </a:txBody>
                  <a:tcPr marL="68580" marR="68580" marT="0" marB="0"/>
                </a:tc>
              </a:tr>
              <a:tr h="389001">
                <a:tc>
                  <a:txBody>
                    <a:bodyPr/>
                    <a:lstStyle/>
                    <a:p>
                      <a:pPr algn="just">
                        <a:spcAft>
                          <a:spcPts val="0"/>
                        </a:spcAft>
                      </a:pPr>
                      <a:r>
                        <a:rPr lang="en-US" sz="1600" kern="100">
                          <a:effectLst/>
                        </a:rPr>
                        <a:t>Ctrl+C</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dirty="0">
                          <a:effectLst/>
                        </a:rPr>
                        <a:t>复制</a:t>
                      </a:r>
                      <a:endParaRPr lang="zh-CN" sz="1600" kern="100" dirty="0">
                        <a:effectLst/>
                        <a:latin typeface="Times New Roman"/>
                        <a:ea typeface="宋体"/>
                      </a:endParaRPr>
                    </a:p>
                  </a:txBody>
                  <a:tcPr marL="68580" marR="68580" marT="0" marB="0"/>
                </a:tc>
                <a:tc>
                  <a:txBody>
                    <a:bodyPr/>
                    <a:lstStyle/>
                    <a:p>
                      <a:pPr algn="just">
                        <a:spcAft>
                          <a:spcPts val="0"/>
                        </a:spcAft>
                      </a:pPr>
                      <a:r>
                        <a:rPr lang="en-US" sz="1600" kern="100">
                          <a:effectLst/>
                        </a:rPr>
                        <a:t>Ctrl+V</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a:effectLst/>
                        </a:rPr>
                        <a:t>粘贴</a:t>
                      </a:r>
                      <a:endParaRPr lang="zh-CN" sz="1600" kern="100">
                        <a:effectLst/>
                        <a:latin typeface="Times New Roman"/>
                        <a:ea typeface="宋体"/>
                      </a:endParaRPr>
                    </a:p>
                  </a:txBody>
                  <a:tcPr marL="68580" marR="68580" marT="0" marB="0"/>
                </a:tc>
              </a:tr>
              <a:tr h="389001">
                <a:tc>
                  <a:txBody>
                    <a:bodyPr/>
                    <a:lstStyle/>
                    <a:p>
                      <a:pPr algn="just">
                        <a:spcAft>
                          <a:spcPts val="0"/>
                        </a:spcAft>
                      </a:pPr>
                      <a:r>
                        <a:rPr lang="en-US" sz="1600" kern="100">
                          <a:effectLst/>
                        </a:rPr>
                        <a:t>Alt+F4</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dirty="0">
                          <a:effectLst/>
                        </a:rPr>
                        <a:t>关闭当前活动窗口</a:t>
                      </a:r>
                      <a:endParaRPr lang="zh-CN" sz="1600" kern="100" dirty="0">
                        <a:effectLst/>
                        <a:latin typeface="Times New Roman"/>
                        <a:ea typeface="宋体"/>
                      </a:endParaRPr>
                    </a:p>
                  </a:txBody>
                  <a:tcPr marL="68580" marR="68580" marT="0" marB="0"/>
                </a:tc>
                <a:tc>
                  <a:txBody>
                    <a:bodyPr/>
                    <a:lstStyle/>
                    <a:p>
                      <a:pPr algn="just">
                        <a:spcAft>
                          <a:spcPts val="0"/>
                        </a:spcAft>
                      </a:pPr>
                      <a:r>
                        <a:rPr lang="en-US" sz="1600" kern="100">
                          <a:effectLst/>
                        </a:rPr>
                        <a:t>Esc</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a:effectLst/>
                        </a:rPr>
                        <a:t>关闭对话框</a:t>
                      </a:r>
                      <a:endParaRPr lang="zh-CN" sz="1600" kern="100">
                        <a:effectLst/>
                        <a:latin typeface="Times New Roman"/>
                        <a:ea typeface="宋体"/>
                      </a:endParaRPr>
                    </a:p>
                  </a:txBody>
                  <a:tcPr marL="68580" marR="68580" marT="0" marB="0"/>
                </a:tc>
              </a:tr>
              <a:tr h="389001">
                <a:tc>
                  <a:txBody>
                    <a:bodyPr/>
                    <a:lstStyle/>
                    <a:p>
                      <a:pPr algn="just">
                        <a:spcAft>
                          <a:spcPts val="0"/>
                        </a:spcAft>
                      </a:pPr>
                      <a:r>
                        <a:rPr lang="en-US" sz="1600" kern="100">
                          <a:effectLst/>
                        </a:rPr>
                        <a:t>Ctrl+Space</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dirty="0">
                          <a:effectLst/>
                        </a:rPr>
                        <a:t>在中英文输入法之间切换</a:t>
                      </a:r>
                      <a:endParaRPr lang="zh-CN" sz="1600" kern="100" dirty="0">
                        <a:effectLst/>
                        <a:latin typeface="Times New Roman"/>
                        <a:ea typeface="宋体"/>
                      </a:endParaRPr>
                    </a:p>
                  </a:txBody>
                  <a:tcPr marL="68580" marR="68580" marT="0" marB="0"/>
                </a:tc>
                <a:tc>
                  <a:txBody>
                    <a:bodyPr/>
                    <a:lstStyle/>
                    <a:p>
                      <a:pPr algn="just">
                        <a:spcAft>
                          <a:spcPts val="0"/>
                        </a:spcAft>
                      </a:pPr>
                      <a:r>
                        <a:rPr lang="en-US" sz="1600" kern="100">
                          <a:effectLst/>
                        </a:rPr>
                        <a:t>Ctrl+Shift</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a:effectLst/>
                        </a:rPr>
                        <a:t>各种输入法之间切换</a:t>
                      </a:r>
                      <a:endParaRPr lang="zh-CN" sz="1600" kern="100">
                        <a:effectLst/>
                        <a:latin typeface="Times New Roman"/>
                        <a:ea typeface="宋体"/>
                      </a:endParaRPr>
                    </a:p>
                  </a:txBody>
                  <a:tcPr marL="68580" marR="68580" marT="0" marB="0"/>
                </a:tc>
              </a:tr>
              <a:tr h="389001">
                <a:tc>
                  <a:txBody>
                    <a:bodyPr/>
                    <a:lstStyle/>
                    <a:p>
                      <a:pPr algn="just">
                        <a:spcAft>
                          <a:spcPts val="0"/>
                        </a:spcAft>
                      </a:pPr>
                      <a:r>
                        <a:rPr lang="en-US" sz="1600" kern="100">
                          <a:effectLst/>
                        </a:rPr>
                        <a:t>Alt+</a:t>
                      </a:r>
                      <a:r>
                        <a:rPr lang="zh-CN" sz="1600" kern="100">
                          <a:effectLst/>
                        </a:rPr>
                        <a:t>字母</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dirty="0">
                          <a:effectLst/>
                        </a:rPr>
                        <a:t>打开应用程序相应的菜单</a:t>
                      </a:r>
                      <a:endParaRPr lang="zh-CN" sz="1600" kern="100" dirty="0">
                        <a:effectLst/>
                        <a:latin typeface="Times New Roman"/>
                        <a:ea typeface="宋体"/>
                      </a:endParaRPr>
                    </a:p>
                  </a:txBody>
                  <a:tcPr marL="68580" marR="68580" marT="0" marB="0"/>
                </a:tc>
                <a:tc>
                  <a:txBody>
                    <a:bodyPr/>
                    <a:lstStyle/>
                    <a:p>
                      <a:pPr algn="just">
                        <a:spcAft>
                          <a:spcPts val="0"/>
                        </a:spcAft>
                      </a:pPr>
                      <a:r>
                        <a:rPr lang="en-US" sz="1600" kern="100">
                          <a:effectLst/>
                        </a:rPr>
                        <a:t>Ctrl+Esc</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a:effectLst/>
                        </a:rPr>
                        <a:t>打开</a:t>
                      </a:r>
                      <a:r>
                        <a:rPr lang="en-US" sz="1600" kern="100">
                          <a:effectLst/>
                        </a:rPr>
                        <a:t>“</a:t>
                      </a:r>
                      <a:r>
                        <a:rPr lang="zh-CN" sz="1600" kern="100">
                          <a:effectLst/>
                        </a:rPr>
                        <a:t>开始</a:t>
                      </a:r>
                      <a:r>
                        <a:rPr lang="en-US" sz="1600" kern="100">
                          <a:effectLst/>
                        </a:rPr>
                        <a:t>”</a:t>
                      </a:r>
                      <a:r>
                        <a:rPr lang="zh-CN" sz="1600" kern="100">
                          <a:effectLst/>
                        </a:rPr>
                        <a:t>菜单</a:t>
                      </a:r>
                      <a:endParaRPr lang="zh-CN" sz="1600" kern="100">
                        <a:effectLst/>
                        <a:latin typeface="Times New Roman"/>
                        <a:ea typeface="宋体"/>
                      </a:endParaRPr>
                    </a:p>
                  </a:txBody>
                  <a:tcPr marL="68580" marR="68580" marT="0" marB="0"/>
                </a:tc>
              </a:tr>
              <a:tr h="389001">
                <a:tc>
                  <a:txBody>
                    <a:bodyPr/>
                    <a:lstStyle/>
                    <a:p>
                      <a:pPr algn="just">
                        <a:spcAft>
                          <a:spcPts val="0"/>
                        </a:spcAft>
                      </a:pPr>
                      <a:r>
                        <a:rPr lang="en-US" sz="1600" kern="100">
                          <a:effectLst/>
                        </a:rPr>
                        <a:t>Win+D</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dirty="0">
                          <a:effectLst/>
                        </a:rPr>
                        <a:t>最小化</a:t>
                      </a:r>
                      <a:r>
                        <a:rPr lang="en-US" sz="1600" kern="100" dirty="0">
                          <a:effectLst/>
                        </a:rPr>
                        <a:t>/</a:t>
                      </a:r>
                      <a:r>
                        <a:rPr lang="zh-CN" sz="1600" kern="100" dirty="0">
                          <a:effectLst/>
                        </a:rPr>
                        <a:t>还原所有窗口</a:t>
                      </a:r>
                      <a:endParaRPr lang="zh-CN" sz="1600" kern="100" dirty="0">
                        <a:effectLst/>
                        <a:latin typeface="Times New Roman"/>
                        <a:ea typeface="宋体"/>
                      </a:endParaRPr>
                    </a:p>
                  </a:txBody>
                  <a:tcPr marL="68580" marR="68580" marT="0" marB="0"/>
                </a:tc>
                <a:tc>
                  <a:txBody>
                    <a:bodyPr/>
                    <a:lstStyle/>
                    <a:p>
                      <a:pPr algn="just">
                        <a:spcAft>
                          <a:spcPts val="0"/>
                        </a:spcAft>
                      </a:pPr>
                      <a:r>
                        <a:rPr lang="en-US" sz="1600" kern="100" dirty="0" err="1">
                          <a:effectLst/>
                        </a:rPr>
                        <a:t>Win+F</a:t>
                      </a:r>
                      <a:endParaRPr lang="zh-CN" sz="1600" kern="100" dirty="0">
                        <a:effectLst/>
                        <a:latin typeface="Times New Roman"/>
                        <a:ea typeface="宋体"/>
                      </a:endParaRPr>
                    </a:p>
                  </a:txBody>
                  <a:tcPr marL="68580" marR="68580" marT="0" marB="0"/>
                </a:tc>
                <a:tc>
                  <a:txBody>
                    <a:bodyPr/>
                    <a:lstStyle/>
                    <a:p>
                      <a:pPr algn="just">
                        <a:spcAft>
                          <a:spcPts val="0"/>
                        </a:spcAft>
                      </a:pPr>
                      <a:r>
                        <a:rPr lang="zh-CN" sz="1600" kern="100" dirty="0">
                          <a:effectLst/>
                        </a:rPr>
                        <a:t>打开“搜索”对话框</a:t>
                      </a:r>
                      <a:endParaRPr lang="zh-CN" sz="1600" kern="100" dirty="0">
                        <a:effectLst/>
                        <a:latin typeface="Times New Roman"/>
                        <a:ea typeface="宋体"/>
                      </a:endParaRPr>
                    </a:p>
                  </a:txBody>
                  <a:tcPr marL="68580" marR="68580" marT="0" marB="0"/>
                </a:tc>
              </a:tr>
              <a:tr h="389001">
                <a:tc>
                  <a:txBody>
                    <a:bodyPr/>
                    <a:lstStyle/>
                    <a:p>
                      <a:pPr algn="just">
                        <a:spcAft>
                          <a:spcPts val="0"/>
                        </a:spcAft>
                      </a:pPr>
                      <a:r>
                        <a:rPr lang="en-US" sz="1600" kern="100">
                          <a:effectLst/>
                        </a:rPr>
                        <a:t>Win+E</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a:effectLst/>
                        </a:rPr>
                        <a:t>打开“计算机”窗口</a:t>
                      </a:r>
                      <a:endParaRPr lang="zh-CN" sz="1600" kern="100">
                        <a:effectLst/>
                        <a:latin typeface="Times New Roman"/>
                        <a:ea typeface="宋体"/>
                      </a:endParaRPr>
                    </a:p>
                  </a:txBody>
                  <a:tcPr marL="68580" marR="68580" marT="0" marB="0"/>
                </a:tc>
                <a:tc>
                  <a:txBody>
                    <a:bodyPr/>
                    <a:lstStyle/>
                    <a:p>
                      <a:pPr algn="just">
                        <a:spcAft>
                          <a:spcPts val="0"/>
                        </a:spcAft>
                      </a:pPr>
                      <a:r>
                        <a:rPr lang="en-US" sz="1600" kern="100">
                          <a:effectLst/>
                        </a:rPr>
                        <a:t>Win+R</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dirty="0">
                          <a:effectLst/>
                        </a:rPr>
                        <a:t>打开运行对话框</a:t>
                      </a:r>
                      <a:endParaRPr lang="zh-CN" sz="1600" kern="100" dirty="0">
                        <a:effectLst/>
                        <a:latin typeface="Times New Roman"/>
                        <a:ea typeface="宋体"/>
                      </a:endParaRPr>
                    </a:p>
                  </a:txBody>
                  <a:tcPr marL="68580" marR="68580" marT="0" marB="0"/>
                </a:tc>
              </a:tr>
              <a:tr h="389001">
                <a:tc>
                  <a:txBody>
                    <a:bodyPr/>
                    <a:lstStyle/>
                    <a:p>
                      <a:pPr algn="just">
                        <a:spcAft>
                          <a:spcPts val="0"/>
                        </a:spcAft>
                      </a:pPr>
                      <a:r>
                        <a:rPr lang="en-US" sz="1600" kern="100">
                          <a:effectLst/>
                        </a:rPr>
                        <a:t>Win+P</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a:effectLst/>
                        </a:rPr>
                        <a:t>打开多功能显示板</a:t>
                      </a:r>
                      <a:endParaRPr lang="zh-CN" sz="1600" kern="100">
                        <a:effectLst/>
                        <a:latin typeface="Times New Roman"/>
                        <a:ea typeface="宋体"/>
                      </a:endParaRPr>
                    </a:p>
                  </a:txBody>
                  <a:tcPr marL="68580" marR="68580" marT="0" marB="0"/>
                </a:tc>
                <a:tc>
                  <a:txBody>
                    <a:bodyPr/>
                    <a:lstStyle/>
                    <a:p>
                      <a:pPr algn="just">
                        <a:spcAft>
                          <a:spcPts val="0"/>
                        </a:spcAft>
                      </a:pPr>
                      <a:r>
                        <a:rPr lang="en-US" sz="1600" kern="100">
                          <a:effectLst/>
                        </a:rPr>
                        <a:t>Win+M</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dirty="0">
                          <a:effectLst/>
                        </a:rPr>
                        <a:t>快速显示桌面</a:t>
                      </a:r>
                      <a:endParaRPr lang="zh-CN" sz="1600" kern="1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23025367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1"/>
            <a:r>
              <a:rPr lang="en-US" altLang="zh-CN" b="1" dirty="0"/>
              <a:t>3. </a:t>
            </a:r>
            <a:r>
              <a:rPr lang="zh-CN" altLang="zh-CN" b="1" dirty="0"/>
              <a:t>中文版</a:t>
            </a:r>
            <a:r>
              <a:rPr lang="en-US" altLang="zh-CN" b="1" dirty="0"/>
              <a:t>Windows 7</a:t>
            </a:r>
            <a:r>
              <a:rPr lang="zh-CN" altLang="zh-CN" b="1" dirty="0"/>
              <a:t>的桌面</a:t>
            </a:r>
            <a:endParaRPr lang="zh-CN" altLang="zh-CN" dirty="0"/>
          </a:p>
          <a:p>
            <a:pPr marL="581343" lvl="2" indent="0">
              <a:buNone/>
            </a:pPr>
            <a:r>
              <a:rPr lang="en-US" altLang="zh-CN" dirty="0" smtClean="0"/>
              <a:t>         </a:t>
            </a:r>
            <a:r>
              <a:rPr lang="zh-CN" altLang="zh-CN" dirty="0" smtClean="0"/>
              <a:t>桌面</a:t>
            </a:r>
            <a:r>
              <a:rPr lang="zh-CN" altLang="zh-CN" dirty="0"/>
              <a:t>是登录到</a:t>
            </a:r>
            <a:r>
              <a:rPr lang="en-US" altLang="zh-CN" dirty="0"/>
              <a:t>Windows 7</a:t>
            </a:r>
            <a:r>
              <a:rPr lang="zh-CN" altLang="zh-CN" dirty="0"/>
              <a:t>之后看到的屏幕</a:t>
            </a:r>
            <a:r>
              <a:rPr lang="zh-CN" altLang="zh-CN" dirty="0" smtClean="0"/>
              <a:t>，是</a:t>
            </a:r>
            <a:r>
              <a:rPr lang="zh-CN" altLang="zh-CN" dirty="0"/>
              <a:t>用户操作计算机的界面</a:t>
            </a:r>
            <a:r>
              <a:rPr lang="zh-CN" altLang="zh-CN" dirty="0" smtClean="0"/>
              <a:t>。</a:t>
            </a:r>
            <a:r>
              <a:rPr lang="zh-CN" altLang="en-US" dirty="0" smtClean="0"/>
              <a:t>其</a:t>
            </a:r>
            <a:r>
              <a:rPr lang="en-US" altLang="zh-CN" dirty="0" err="1" smtClean="0">
                <a:hlinkClick r:id="rId2"/>
              </a:rPr>
              <a:t>任务栏</a:t>
            </a:r>
            <a:r>
              <a:rPr lang="zh-CN" altLang="zh-CN" dirty="0"/>
              <a:t>显示正在运行的程序或打开的文件</a:t>
            </a:r>
            <a:r>
              <a:rPr lang="zh-CN" altLang="zh-CN" dirty="0" smtClean="0"/>
              <a:t>夹；左下</a:t>
            </a:r>
            <a:r>
              <a:rPr lang="zh-CN" altLang="zh-CN" dirty="0"/>
              <a:t>角</a:t>
            </a:r>
            <a:r>
              <a:rPr lang="zh-CN" altLang="zh-CN" dirty="0" smtClean="0"/>
              <a:t>的开始按钮</a:t>
            </a:r>
            <a:r>
              <a:rPr lang="zh-CN" altLang="zh-CN" dirty="0"/>
              <a:t>是</a:t>
            </a:r>
            <a:r>
              <a:rPr lang="en-US" altLang="zh-CN" dirty="0"/>
              <a:t>Windows 7</a:t>
            </a:r>
            <a:r>
              <a:rPr lang="zh-CN" altLang="zh-CN" dirty="0"/>
              <a:t>菜单的入口。</a:t>
            </a:r>
          </a:p>
          <a:p>
            <a:pPr lvl="2"/>
            <a:r>
              <a:rPr lang="en-US" altLang="zh-CN" b="1" dirty="0"/>
              <a:t>(1)Windows 7</a:t>
            </a:r>
            <a:r>
              <a:rPr lang="zh-CN" altLang="zh-CN" b="1" dirty="0"/>
              <a:t>的桌面的常用图标</a:t>
            </a:r>
            <a:endParaRPr lang="zh-CN" altLang="zh-CN" dirty="0"/>
          </a:p>
          <a:p>
            <a:pPr lvl="3"/>
            <a:r>
              <a:rPr lang="zh-CN" altLang="zh-CN" b="1" dirty="0" smtClean="0"/>
              <a:t>计算机 ：</a:t>
            </a:r>
            <a:r>
              <a:rPr lang="zh-CN" altLang="zh-CN" dirty="0"/>
              <a:t>实现对计算机中的硬盘、光盘、</a:t>
            </a:r>
            <a:r>
              <a:rPr lang="en-US" altLang="zh-CN" dirty="0"/>
              <a:t>U</a:t>
            </a:r>
            <a:r>
              <a:rPr lang="zh-CN" altLang="zh-CN" dirty="0"/>
              <a:t>盘、移动硬盘、照相机、扫描仪、文件夹和文件的管理和访问</a:t>
            </a:r>
            <a:r>
              <a:rPr lang="zh-CN" altLang="zh-CN" dirty="0" smtClean="0"/>
              <a:t>。</a:t>
            </a:r>
            <a:r>
              <a:rPr lang="zh-CN" altLang="en-US" dirty="0" smtClean="0"/>
              <a:t>是</a:t>
            </a:r>
            <a:r>
              <a:rPr lang="en-US" altLang="zh-CN" b="1" dirty="0" smtClean="0"/>
              <a:t>Windows </a:t>
            </a:r>
            <a:r>
              <a:rPr lang="en-US" altLang="zh-CN" b="1" dirty="0"/>
              <a:t>7</a:t>
            </a:r>
            <a:r>
              <a:rPr lang="zh-CN" altLang="en-US" dirty="0" smtClean="0"/>
              <a:t>资源管理器的入口</a:t>
            </a:r>
            <a:r>
              <a:rPr lang="zh-CN" altLang="zh-CN" dirty="0" smtClean="0"/>
              <a:t>。</a:t>
            </a:r>
            <a:endParaRPr lang="zh-CN" altLang="zh-CN" dirty="0"/>
          </a:p>
          <a:p>
            <a:pPr lvl="3"/>
            <a:r>
              <a:rPr lang="en-US" altLang="zh-CN" b="1" dirty="0" smtClean="0"/>
              <a:t>Administrator</a:t>
            </a:r>
            <a:r>
              <a:rPr lang="zh-CN" altLang="zh-CN" b="1" dirty="0" smtClean="0"/>
              <a:t>：</a:t>
            </a:r>
            <a:r>
              <a:rPr lang="zh-CN" altLang="zh-CN" dirty="0"/>
              <a:t>是系统默认的文档保存位置</a:t>
            </a:r>
            <a:r>
              <a:rPr lang="zh-CN" altLang="zh-CN" dirty="0" smtClean="0"/>
              <a:t>，</a:t>
            </a:r>
            <a:endParaRPr lang="en-US" altLang="zh-CN" dirty="0" smtClean="0"/>
          </a:p>
          <a:p>
            <a:pPr lvl="3"/>
            <a:r>
              <a:rPr lang="zh-CN" altLang="zh-CN" dirty="0" smtClean="0"/>
              <a:t> </a:t>
            </a:r>
            <a:r>
              <a:rPr lang="zh-CN" altLang="zh-CN" b="1" dirty="0" smtClean="0"/>
              <a:t>网络：</a:t>
            </a:r>
            <a:r>
              <a:rPr lang="zh-CN" altLang="zh-CN" dirty="0"/>
              <a:t>双击该图标能完成网络连接、共享、</a:t>
            </a:r>
            <a:r>
              <a:rPr lang="zh-CN" altLang="zh-CN" dirty="0" smtClean="0"/>
              <a:t>安全等</a:t>
            </a:r>
            <a:r>
              <a:rPr lang="zh-CN" altLang="zh-CN" dirty="0"/>
              <a:t>操作。</a:t>
            </a:r>
          </a:p>
          <a:p>
            <a:pPr lvl="3"/>
            <a:r>
              <a:rPr lang="zh-CN" altLang="zh-CN" b="1" dirty="0" smtClean="0"/>
              <a:t>回收站：</a:t>
            </a:r>
            <a:r>
              <a:rPr lang="zh-CN" altLang="zh-CN" dirty="0" smtClean="0"/>
              <a:t>双击</a:t>
            </a:r>
            <a:r>
              <a:rPr lang="zh-CN" altLang="en-US" dirty="0" smtClean="0"/>
              <a:t>它</a:t>
            </a:r>
            <a:r>
              <a:rPr lang="zh-CN" altLang="zh-CN" dirty="0" smtClean="0"/>
              <a:t>能</a:t>
            </a:r>
            <a:r>
              <a:rPr lang="zh-CN" altLang="en-US" dirty="0" smtClean="0"/>
              <a:t>打开</a:t>
            </a:r>
            <a:r>
              <a:rPr lang="zh-CN" altLang="zh-CN" dirty="0" smtClean="0"/>
              <a:t>回收站</a:t>
            </a:r>
            <a:r>
              <a:rPr lang="zh-CN" altLang="en-US" dirty="0" smtClean="0"/>
              <a:t>，以</a:t>
            </a:r>
            <a:r>
              <a:rPr lang="zh-CN" altLang="zh-CN" dirty="0" smtClean="0"/>
              <a:t>恢复</a:t>
            </a:r>
            <a:r>
              <a:rPr lang="zh-CN" altLang="en-US" dirty="0" smtClean="0"/>
              <a:t>或</a:t>
            </a:r>
            <a:r>
              <a:rPr lang="zh-CN" altLang="zh-CN" dirty="0" smtClean="0"/>
              <a:t>删除</a:t>
            </a:r>
            <a:r>
              <a:rPr lang="zh-CN" altLang="en-US" dirty="0" smtClean="0"/>
              <a:t>被删除</a:t>
            </a:r>
            <a:r>
              <a:rPr lang="zh-CN" altLang="zh-CN" dirty="0" smtClean="0"/>
              <a:t>的</a:t>
            </a:r>
            <a:r>
              <a:rPr lang="zh-CN" altLang="zh-CN" dirty="0"/>
              <a:t>文件或</a:t>
            </a:r>
            <a:r>
              <a:rPr lang="zh-CN" altLang="zh-CN" dirty="0" smtClean="0"/>
              <a:t>文件夹。</a:t>
            </a:r>
            <a:endParaRPr lang="zh-CN" altLang="zh-CN" dirty="0"/>
          </a:p>
          <a:p>
            <a:pPr lvl="3"/>
            <a:r>
              <a:rPr lang="en-US" altLang="zh-CN" b="1" dirty="0" smtClean="0"/>
              <a:t>Internet Explorer</a:t>
            </a:r>
            <a:r>
              <a:rPr lang="zh-CN" altLang="zh-CN" b="1" dirty="0" smtClean="0"/>
              <a:t>：</a:t>
            </a:r>
            <a:r>
              <a:rPr lang="zh-CN" altLang="en-US" dirty="0" smtClean="0"/>
              <a:t>双击可启动</a:t>
            </a:r>
            <a:r>
              <a:rPr lang="zh-CN" altLang="zh-CN" dirty="0" smtClean="0"/>
              <a:t>微软</a:t>
            </a:r>
            <a:r>
              <a:rPr lang="en-US" altLang="zh-CN" dirty="0"/>
              <a:t>Internet  Explorer</a:t>
            </a:r>
            <a:r>
              <a:rPr lang="zh-CN" altLang="zh-CN" dirty="0" smtClean="0"/>
              <a:t>浏览器。</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84892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b="1" dirty="0"/>
              <a:t>(2)</a:t>
            </a:r>
            <a:r>
              <a:rPr lang="zh-CN" altLang="zh-CN" b="1" dirty="0"/>
              <a:t>“开始”菜单</a:t>
            </a:r>
            <a:r>
              <a:rPr lang="zh-CN" altLang="zh-CN" b="1" dirty="0" smtClean="0"/>
              <a:t>按钮</a:t>
            </a:r>
            <a:r>
              <a:rPr lang="zh-CN" altLang="en-US" b="1" dirty="0" smtClean="0"/>
              <a:t>及其开始菜单</a:t>
            </a:r>
            <a:endParaRPr lang="zh-CN" altLang="zh-CN" dirty="0"/>
          </a:p>
          <a:p>
            <a:pPr lvl="1"/>
            <a:r>
              <a:rPr lang="en-US" altLang="zh-CN" dirty="0"/>
              <a:t> </a:t>
            </a:r>
            <a:r>
              <a:rPr lang="zh-CN" altLang="zh-CN" dirty="0"/>
              <a:t>“开始”按钮是</a:t>
            </a:r>
            <a:r>
              <a:rPr lang="en-US" altLang="zh-CN" dirty="0"/>
              <a:t>Windows 7</a:t>
            </a:r>
            <a:r>
              <a:rPr lang="zh-CN" altLang="zh-CN" dirty="0"/>
              <a:t>的主菜单</a:t>
            </a:r>
            <a:r>
              <a:rPr lang="zh-CN" altLang="zh-CN" dirty="0" smtClean="0"/>
              <a:t>入口</a:t>
            </a:r>
            <a:r>
              <a:rPr lang="zh-CN" altLang="en-US" dirty="0" smtClean="0"/>
              <a:t>，在开始菜单下：</a:t>
            </a:r>
            <a:endParaRPr lang="en-US" altLang="zh-CN" dirty="0" smtClean="0"/>
          </a:p>
          <a:p>
            <a:pPr lvl="2"/>
            <a:r>
              <a:rPr lang="zh-CN" altLang="zh-CN" b="1" dirty="0" smtClean="0"/>
              <a:t>所有</a:t>
            </a:r>
            <a:r>
              <a:rPr lang="zh-CN" altLang="zh-CN" b="1" dirty="0"/>
              <a:t>程序：</a:t>
            </a:r>
            <a:r>
              <a:rPr lang="zh-CN" altLang="zh-CN" dirty="0"/>
              <a:t>该子菜单包含</a:t>
            </a:r>
            <a:r>
              <a:rPr lang="en-US" altLang="zh-CN" dirty="0"/>
              <a:t>Windows 7</a:t>
            </a:r>
            <a:r>
              <a:rPr lang="zh-CN" altLang="zh-CN" dirty="0"/>
              <a:t>系统或用户安装的所有程序；</a:t>
            </a:r>
          </a:p>
          <a:p>
            <a:pPr lvl="2"/>
            <a:r>
              <a:rPr lang="zh-CN" altLang="zh-CN" b="1" dirty="0"/>
              <a:t>控制面版：</a:t>
            </a:r>
            <a:r>
              <a:rPr lang="zh-CN" altLang="zh-CN" dirty="0"/>
              <a:t>该子菜单用于整个系统的管理，包括硬件、软件、用户、网络连接、安全、更新等多个方面；</a:t>
            </a:r>
            <a:r>
              <a:rPr lang="en-US" altLang="zh-CN" dirty="0"/>
              <a:t>         </a:t>
            </a:r>
            <a:endParaRPr lang="zh-CN" altLang="zh-CN" dirty="0"/>
          </a:p>
          <a:p>
            <a:pPr lvl="2"/>
            <a:r>
              <a:rPr lang="zh-CN" altLang="zh-CN" b="1" dirty="0"/>
              <a:t>计算机：</a:t>
            </a:r>
            <a:r>
              <a:rPr lang="zh-CN" altLang="zh-CN" dirty="0"/>
              <a:t>该子菜单用于计算机中</a:t>
            </a:r>
            <a:r>
              <a:rPr lang="zh-CN" altLang="zh-CN" dirty="0" smtClean="0"/>
              <a:t>的</a:t>
            </a:r>
            <a:r>
              <a:rPr lang="zh-CN" altLang="en-US" dirty="0" smtClean="0"/>
              <a:t>各种文件资源管理。</a:t>
            </a:r>
            <a:endParaRPr lang="zh-CN" altLang="zh-CN" dirty="0"/>
          </a:p>
          <a:p>
            <a:pPr lvl="2"/>
            <a:r>
              <a:rPr lang="zh-CN" altLang="zh-CN" b="1" dirty="0"/>
              <a:t>运行</a:t>
            </a:r>
            <a:r>
              <a:rPr lang="zh-CN" altLang="zh-CN" b="1" dirty="0" smtClean="0"/>
              <a:t>：</a:t>
            </a:r>
            <a:r>
              <a:rPr lang="zh-CN" altLang="zh-CN" dirty="0" smtClean="0"/>
              <a:t>系统</a:t>
            </a:r>
            <a:r>
              <a:rPr lang="zh-CN" altLang="en-US" dirty="0" smtClean="0"/>
              <a:t>快速</a:t>
            </a:r>
            <a:r>
              <a:rPr lang="zh-CN" altLang="zh-CN" dirty="0" smtClean="0"/>
              <a:t>运行</a:t>
            </a:r>
            <a:r>
              <a:rPr lang="zh-CN" altLang="en-US" dirty="0" smtClean="0"/>
              <a:t>某</a:t>
            </a:r>
            <a:r>
              <a:rPr lang="zh-CN" altLang="zh-CN" dirty="0" smtClean="0"/>
              <a:t>程序</a:t>
            </a:r>
            <a:r>
              <a:rPr lang="zh-CN" altLang="en-US" dirty="0" smtClean="0"/>
              <a:t>的入口（直接键入程序名）</a:t>
            </a:r>
            <a:r>
              <a:rPr lang="zh-CN" altLang="zh-CN" dirty="0" smtClean="0"/>
              <a:t>。</a:t>
            </a:r>
            <a:endParaRPr lang="zh-CN" altLang="zh-CN" dirty="0"/>
          </a:p>
          <a:p>
            <a:pPr lvl="2"/>
            <a:r>
              <a:rPr lang="zh-CN" altLang="zh-CN" b="1" dirty="0"/>
              <a:t>查询框：</a:t>
            </a:r>
            <a:r>
              <a:rPr lang="zh-CN" altLang="zh-CN" dirty="0" smtClean="0"/>
              <a:t>在</a:t>
            </a:r>
            <a:r>
              <a:rPr lang="zh-CN" altLang="en-US" dirty="0" smtClean="0"/>
              <a:t>其</a:t>
            </a:r>
            <a:r>
              <a:rPr lang="zh-CN" altLang="zh-CN" dirty="0" smtClean="0"/>
              <a:t>文本框输入</a:t>
            </a:r>
            <a:r>
              <a:rPr lang="zh-CN" altLang="zh-CN" dirty="0"/>
              <a:t>要查找的程序名或文件名，</a:t>
            </a:r>
            <a:r>
              <a:rPr lang="zh-CN" altLang="zh-CN" dirty="0" smtClean="0"/>
              <a:t>并</a:t>
            </a:r>
            <a:r>
              <a:rPr lang="en-US" altLang="zh-CN" dirty="0" smtClean="0"/>
              <a:t> </a:t>
            </a:r>
            <a:r>
              <a:rPr lang="zh-CN" altLang="zh-CN" dirty="0" smtClean="0"/>
              <a:t>按</a:t>
            </a:r>
            <a:r>
              <a:rPr lang="zh-CN" altLang="en-US" dirty="0" smtClean="0"/>
              <a:t>回车按</a:t>
            </a:r>
            <a:r>
              <a:rPr lang="zh-CN" altLang="zh-CN" dirty="0" smtClean="0"/>
              <a:t>钮</a:t>
            </a:r>
            <a:r>
              <a:rPr lang="zh-CN" altLang="zh-CN" dirty="0"/>
              <a:t>，系统即在整个系统中查找</a:t>
            </a:r>
            <a:r>
              <a:rPr lang="zh-CN" altLang="zh-CN" dirty="0" smtClean="0"/>
              <a:t>满足条件</a:t>
            </a:r>
            <a:r>
              <a:rPr lang="zh-CN" altLang="zh-CN" dirty="0"/>
              <a:t>的文件或文件夹。</a:t>
            </a:r>
          </a:p>
          <a:p>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13510872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971600" y="2080460"/>
            <a:ext cx="7408333" cy="3450696"/>
          </a:xfrm>
        </p:spPr>
        <p:txBody>
          <a:bodyPr>
            <a:normAutofit/>
          </a:bodyPr>
          <a:lstStyle/>
          <a:p>
            <a:pPr lvl="2"/>
            <a:r>
              <a:rPr lang="en-US" altLang="zh-CN" b="1" dirty="0"/>
              <a:t>(3)</a:t>
            </a:r>
            <a:r>
              <a:rPr lang="zh-CN" altLang="zh-CN" b="1" dirty="0"/>
              <a:t>任务栏</a:t>
            </a:r>
            <a:endParaRPr lang="zh-CN" altLang="zh-CN" dirty="0"/>
          </a:p>
          <a:p>
            <a:pPr marL="914400" lvl="3" indent="0">
              <a:buNone/>
            </a:pPr>
            <a:r>
              <a:rPr lang="en-US" altLang="zh-CN" dirty="0" smtClean="0"/>
              <a:t>         </a:t>
            </a:r>
            <a:r>
              <a:rPr lang="zh-CN" altLang="zh-CN" dirty="0" smtClean="0"/>
              <a:t>任务栏</a:t>
            </a:r>
            <a:r>
              <a:rPr lang="zh-CN" altLang="zh-CN" dirty="0"/>
              <a:t>位于桌面底部，可分为快速启动工具栏、最小化窗口栏等几部分</a:t>
            </a:r>
            <a:r>
              <a:rPr lang="zh-CN" altLang="zh-CN" dirty="0" smtClean="0"/>
              <a:t>。</a:t>
            </a:r>
            <a:endParaRPr lang="en-US" altLang="zh-CN" dirty="0" smtClean="0"/>
          </a:p>
          <a:p>
            <a:pPr lvl="3"/>
            <a:r>
              <a:rPr lang="zh-CN" altLang="zh-CN" b="1" dirty="0"/>
              <a:t>快速启动工具栏：</a:t>
            </a:r>
            <a:r>
              <a:rPr lang="zh-CN" altLang="zh-CN" dirty="0"/>
              <a:t>提供快速启动应用程序的工具。单击这些按钮可以快速启动程序。</a:t>
            </a:r>
          </a:p>
          <a:p>
            <a:pPr lvl="3"/>
            <a:r>
              <a:rPr lang="zh-CN" altLang="zh-CN" b="1" dirty="0"/>
              <a:t>最小化窗口栏</a:t>
            </a:r>
            <a:r>
              <a:rPr lang="zh-CN" altLang="zh-CN" b="1" dirty="0" smtClean="0"/>
              <a:t>：</a:t>
            </a:r>
            <a:r>
              <a:rPr lang="zh-CN" altLang="zh-CN" dirty="0" smtClean="0"/>
              <a:t>实现</a:t>
            </a:r>
            <a:r>
              <a:rPr lang="zh-CN" altLang="zh-CN" dirty="0"/>
              <a:t>应用程序</a:t>
            </a:r>
            <a:r>
              <a:rPr lang="en-US" altLang="zh-CN" dirty="0"/>
              <a:t>/</a:t>
            </a:r>
            <a:r>
              <a:rPr lang="zh-CN" altLang="zh-CN" dirty="0"/>
              <a:t>窗口之间的切换</a:t>
            </a:r>
            <a:r>
              <a:rPr lang="zh-CN" altLang="zh-CN" dirty="0" smtClean="0"/>
              <a:t>。多次</a:t>
            </a:r>
            <a:r>
              <a:rPr lang="zh-CN" altLang="zh-CN" dirty="0"/>
              <a:t>打开不同的文档则出现图标相</a:t>
            </a:r>
            <a:r>
              <a:rPr lang="zh-CN" altLang="zh-CN" dirty="0" smtClean="0"/>
              <a:t>叠</a:t>
            </a:r>
            <a:r>
              <a:rPr lang="zh-CN" altLang="en-US" dirty="0" smtClean="0"/>
              <a:t>；</a:t>
            </a:r>
            <a:r>
              <a:rPr lang="zh-CN" altLang="zh-CN" dirty="0" smtClean="0"/>
              <a:t>当</a:t>
            </a:r>
            <a:r>
              <a:rPr lang="zh-CN" altLang="zh-CN" dirty="0"/>
              <a:t>光标移至此叠图标时，系统将以小窗口形式并列显示之，允许用户点击选择。</a:t>
            </a:r>
          </a:p>
          <a:p>
            <a:pPr lvl="3"/>
            <a:r>
              <a:rPr lang="zh-CN" altLang="zh-CN" b="1" dirty="0"/>
              <a:t>语言栏：</a:t>
            </a:r>
            <a:r>
              <a:rPr lang="zh-CN" altLang="zh-CN" dirty="0"/>
              <a:t>用于选择要使用的语言和汉字输入法并</a:t>
            </a:r>
            <a:r>
              <a:rPr lang="zh-CN" altLang="zh-CN" dirty="0" smtClean="0"/>
              <a:t>显示</a:t>
            </a:r>
            <a:r>
              <a:rPr lang="zh-CN" altLang="en-US" dirty="0" smtClean="0"/>
              <a:t>其</a:t>
            </a:r>
            <a:r>
              <a:rPr lang="zh-CN" altLang="zh-CN" dirty="0" smtClean="0"/>
              <a:t>图标</a:t>
            </a:r>
            <a:r>
              <a:rPr lang="zh-CN" altLang="zh-CN" dirty="0"/>
              <a:t>。</a:t>
            </a:r>
          </a:p>
          <a:p>
            <a:pPr lvl="3"/>
            <a:r>
              <a:rPr lang="zh-CN" altLang="zh-CN" b="1" dirty="0"/>
              <a:t>通知区域：</a:t>
            </a:r>
            <a:r>
              <a:rPr lang="zh-CN" altLang="zh-CN" dirty="0"/>
              <a:t>以图标的形式显示系统的一些驻留程序，如音量控制器、日期时钟等。</a:t>
            </a:r>
          </a:p>
          <a:p>
            <a:pPr lvl="6"/>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pic>
        <p:nvPicPr>
          <p:cNvPr id="103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484" y="5733256"/>
            <a:ext cx="8726470" cy="1008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35182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0" y="2708920"/>
            <a:ext cx="3203848" cy="3744416"/>
          </a:xfrm>
        </p:spPr>
        <p:txBody>
          <a:bodyPr/>
          <a:lstStyle/>
          <a:p>
            <a:pPr lvl="1"/>
            <a:r>
              <a:rPr lang="en-US" altLang="zh-CN" b="1" dirty="0"/>
              <a:t>4. </a:t>
            </a:r>
            <a:r>
              <a:rPr lang="zh-CN" altLang="zh-CN" b="1" dirty="0"/>
              <a:t>中文版</a:t>
            </a:r>
            <a:r>
              <a:rPr lang="en-US" altLang="zh-CN" b="1" dirty="0"/>
              <a:t>Windows 7</a:t>
            </a:r>
            <a:r>
              <a:rPr lang="zh-CN" altLang="zh-CN" b="1" dirty="0"/>
              <a:t>的窗口</a:t>
            </a:r>
            <a:endParaRPr lang="zh-CN" altLang="zh-CN" dirty="0"/>
          </a:p>
          <a:p>
            <a:pPr marL="627063" lvl="2" indent="0">
              <a:buNone/>
            </a:pPr>
            <a:r>
              <a:rPr lang="en-US" altLang="zh-CN" dirty="0" smtClean="0"/>
              <a:t>      </a:t>
            </a:r>
            <a:r>
              <a:rPr lang="zh-CN" altLang="zh-CN" dirty="0" smtClean="0"/>
              <a:t>窗口</a:t>
            </a:r>
            <a:r>
              <a:rPr lang="zh-CN" altLang="zh-CN" dirty="0"/>
              <a:t>是在</a:t>
            </a:r>
            <a:r>
              <a:rPr lang="en-US" altLang="zh-CN" dirty="0"/>
              <a:t>Windows 7</a:t>
            </a:r>
            <a:r>
              <a:rPr lang="zh-CN" altLang="zh-CN" dirty="0"/>
              <a:t>下运行一个应用程序时呈现的在屏幕上一个矩形工作区域，运行一个程序即打开一个窗口</a:t>
            </a:r>
            <a:r>
              <a:rPr lang="zh-CN" altLang="zh-CN" dirty="0" smtClean="0"/>
              <a:t>。</a:t>
            </a:r>
            <a:endParaRPr lang="en-US" altLang="zh-CN" dirty="0" smtClean="0"/>
          </a:p>
          <a:p>
            <a:pPr lvl="2"/>
            <a:r>
              <a:rPr lang="en-US" altLang="zh-CN" dirty="0" smtClean="0"/>
              <a:t> </a:t>
            </a:r>
            <a:r>
              <a:rPr lang="en-US" altLang="zh-CN" b="1" dirty="0" smtClean="0"/>
              <a:t>(</a:t>
            </a:r>
            <a:r>
              <a:rPr lang="en-US" altLang="zh-CN" b="1" dirty="0"/>
              <a:t>1)</a:t>
            </a:r>
            <a:r>
              <a:rPr lang="zh-CN" altLang="zh-CN" b="1" dirty="0"/>
              <a:t>窗口的</a:t>
            </a:r>
            <a:r>
              <a:rPr lang="zh-CN" altLang="zh-CN" b="1" dirty="0" smtClean="0"/>
              <a:t>组成</a:t>
            </a:r>
            <a:endParaRPr lang="en-US" altLang="zh-CN" b="1" dirty="0" smtClean="0"/>
          </a:p>
          <a:p>
            <a:pPr lvl="3"/>
            <a:r>
              <a:rPr lang="zh-CN" altLang="en-US" dirty="0" smtClean="0"/>
              <a:t>如右图所示。</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2708920"/>
            <a:ext cx="5957645" cy="3606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45622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2"/>
            <a:r>
              <a:rPr lang="en-US" altLang="zh-CN" b="1" dirty="0"/>
              <a:t>(2)</a:t>
            </a:r>
            <a:r>
              <a:rPr lang="zh-CN" altLang="zh-CN" b="1" dirty="0"/>
              <a:t>窗口的基本操作</a:t>
            </a:r>
            <a:endParaRPr lang="zh-CN" altLang="zh-CN" dirty="0"/>
          </a:p>
          <a:p>
            <a:pPr lvl="3"/>
            <a:r>
              <a:rPr lang="zh-CN" altLang="zh-CN" b="1" dirty="0" smtClean="0"/>
              <a:t>窗口</a:t>
            </a:r>
            <a:r>
              <a:rPr lang="zh-CN" altLang="zh-CN" b="1" dirty="0"/>
              <a:t>的打开：</a:t>
            </a:r>
            <a:r>
              <a:rPr lang="zh-CN" altLang="zh-CN" dirty="0"/>
              <a:t>双击窗口</a:t>
            </a:r>
            <a:r>
              <a:rPr lang="zh-CN" altLang="zh-CN" dirty="0" smtClean="0"/>
              <a:t>图标</a:t>
            </a:r>
            <a:r>
              <a:rPr lang="zh-CN" altLang="en-US" dirty="0" smtClean="0"/>
              <a:t>或快</a:t>
            </a:r>
            <a:r>
              <a:rPr lang="zh-CN" altLang="zh-CN" dirty="0" smtClean="0"/>
              <a:t>捷</a:t>
            </a:r>
            <a:r>
              <a:rPr lang="zh-CN" altLang="zh-CN" dirty="0"/>
              <a:t>菜单中选择“打开”命令；</a:t>
            </a:r>
          </a:p>
          <a:p>
            <a:pPr lvl="3"/>
            <a:r>
              <a:rPr lang="zh-CN" altLang="zh-CN" dirty="0"/>
              <a:t>移动窗口：对非最大化窗口，将鼠标指向</a:t>
            </a:r>
            <a:r>
              <a:rPr lang="zh-CN" altLang="zh-CN" dirty="0" smtClean="0"/>
              <a:t>标题栏然后</a:t>
            </a:r>
            <a:r>
              <a:rPr lang="zh-CN" altLang="zh-CN" dirty="0"/>
              <a:t>拖曳鼠标；</a:t>
            </a:r>
          </a:p>
          <a:p>
            <a:pPr lvl="3"/>
            <a:r>
              <a:rPr lang="zh-CN" altLang="zh-CN" b="1" dirty="0"/>
              <a:t>改变窗口大小：</a:t>
            </a:r>
            <a:r>
              <a:rPr lang="zh-CN" altLang="zh-CN" dirty="0"/>
              <a:t>将鼠标移动到窗口的边框或四个边角</a:t>
            </a:r>
            <a:r>
              <a:rPr lang="zh-CN" altLang="zh-CN" dirty="0" smtClean="0"/>
              <a:t>上</a:t>
            </a:r>
            <a:r>
              <a:rPr lang="zh-CN" altLang="en-US" dirty="0" smtClean="0"/>
              <a:t>，</a:t>
            </a:r>
            <a:r>
              <a:rPr lang="zh-CN" altLang="zh-CN" dirty="0" smtClean="0"/>
              <a:t>按住</a:t>
            </a:r>
            <a:r>
              <a:rPr lang="zh-CN" altLang="zh-CN" dirty="0"/>
              <a:t>鼠标左键，拖动边框或边角到所需</a:t>
            </a:r>
            <a:r>
              <a:rPr lang="zh-CN" altLang="zh-CN" dirty="0" smtClean="0"/>
              <a:t>位置。</a:t>
            </a:r>
            <a:endParaRPr lang="zh-CN" altLang="zh-CN" dirty="0"/>
          </a:p>
          <a:p>
            <a:pPr lvl="3"/>
            <a:r>
              <a:rPr lang="zh-CN" altLang="zh-CN" b="1" dirty="0"/>
              <a:t>窗口切换</a:t>
            </a:r>
            <a:r>
              <a:rPr lang="zh-CN" altLang="zh-CN" b="1" dirty="0" smtClean="0"/>
              <a:t>：</a:t>
            </a:r>
            <a:r>
              <a:rPr lang="zh-CN" altLang="zh-CN" dirty="0" smtClean="0"/>
              <a:t>单击</a:t>
            </a:r>
            <a:r>
              <a:rPr lang="zh-CN" altLang="zh-CN" dirty="0"/>
              <a:t>任务栏上相应窗口按钮；单击要激活的窗口；</a:t>
            </a:r>
            <a:r>
              <a:rPr lang="en-US" altLang="zh-CN" dirty="0" err="1"/>
              <a:t>Alt+Tab</a:t>
            </a:r>
            <a:r>
              <a:rPr lang="zh-CN" altLang="zh-CN" dirty="0"/>
              <a:t>键，再从中选择所需的窗口；</a:t>
            </a:r>
            <a:r>
              <a:rPr lang="en-US" altLang="zh-CN" dirty="0" err="1"/>
              <a:t>Alt+Esc</a:t>
            </a:r>
            <a:r>
              <a:rPr lang="zh-CN" altLang="zh-CN" dirty="0"/>
              <a:t>键</a:t>
            </a:r>
            <a:r>
              <a:rPr lang="en-US" altLang="zh-CN" dirty="0"/>
              <a:t>(</a:t>
            </a:r>
            <a:r>
              <a:rPr lang="zh-CN" altLang="zh-CN" dirty="0"/>
              <a:t>对最小化以后的窗口切换无效</a:t>
            </a:r>
            <a:r>
              <a:rPr lang="en-US" altLang="zh-CN" dirty="0"/>
              <a:t>)</a:t>
            </a:r>
            <a:r>
              <a:rPr lang="zh-CN" altLang="zh-CN" dirty="0"/>
              <a:t>。</a:t>
            </a:r>
          </a:p>
          <a:p>
            <a:pPr lvl="3"/>
            <a:r>
              <a:rPr lang="zh-CN" altLang="zh-CN" b="1" dirty="0"/>
              <a:t>窗口的排列：</a:t>
            </a:r>
            <a:r>
              <a:rPr lang="zh-CN" altLang="zh-CN" dirty="0"/>
              <a:t>当打开了多个窗口并要全显时，右击任务栏空白处将提供了三种排列。</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36937216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5497" y="2675467"/>
            <a:ext cx="3384375" cy="3450696"/>
          </a:xfrm>
        </p:spPr>
        <p:txBody>
          <a:bodyPr/>
          <a:lstStyle/>
          <a:p>
            <a:pPr lvl="1"/>
            <a:r>
              <a:rPr lang="en-US" altLang="zh-CN" b="1" dirty="0"/>
              <a:t>5</a:t>
            </a:r>
            <a:r>
              <a:rPr lang="zh-CN" altLang="en-US" b="1" dirty="0"/>
              <a:t>．对话框及其使用</a:t>
            </a:r>
          </a:p>
          <a:p>
            <a:pPr marL="627063" lvl="2" indent="0">
              <a:buNone/>
            </a:pPr>
            <a:r>
              <a:rPr lang="zh-CN" altLang="en-US" dirty="0" smtClean="0"/>
              <a:t>         对话框</a:t>
            </a:r>
            <a:r>
              <a:rPr lang="zh-CN" altLang="en-US" dirty="0"/>
              <a:t>是应用程序的参数设置界面，与窗口形状相似，但不可改变大小</a:t>
            </a:r>
            <a:r>
              <a:rPr lang="zh-CN" altLang="en-US" dirty="0" smtClean="0"/>
              <a:t>。当</a:t>
            </a:r>
            <a:r>
              <a:rPr lang="zh-CN" altLang="en-US" dirty="0"/>
              <a:t>程序需要预置输入项或菜单项带有“</a:t>
            </a:r>
            <a:r>
              <a:rPr lang="en-US" altLang="zh-CN" dirty="0"/>
              <a:t>…”</a:t>
            </a:r>
            <a:r>
              <a:rPr lang="zh-CN" altLang="en-US" dirty="0"/>
              <a:t>时，系统会打开一个对话框</a:t>
            </a:r>
            <a:r>
              <a:rPr lang="zh-CN" altLang="en-US" dirty="0" smtClean="0"/>
              <a:t>。</a:t>
            </a:r>
            <a:endParaRPr lang="zh-CN" altLang="en-US" dirty="0"/>
          </a:p>
          <a:p>
            <a:pPr lvl="2"/>
            <a:r>
              <a:rPr lang="zh-CN" altLang="zh-CN" dirty="0"/>
              <a:t>典型的对话框</a:t>
            </a:r>
            <a:r>
              <a:rPr lang="zh-CN" altLang="zh-CN" dirty="0" smtClean="0"/>
              <a:t>如</a:t>
            </a:r>
            <a:r>
              <a:rPr lang="zh-CN" altLang="en-US" dirty="0" smtClean="0"/>
              <a:t>右</a:t>
            </a:r>
            <a:r>
              <a:rPr lang="zh-CN" altLang="zh-CN" dirty="0" smtClean="0"/>
              <a:t>图</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7" y="2599548"/>
            <a:ext cx="5610539" cy="3709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50149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 y="2675467"/>
            <a:ext cx="4139951" cy="3450696"/>
          </a:xfrm>
        </p:spPr>
        <p:txBody>
          <a:bodyPr>
            <a:normAutofit/>
          </a:bodyPr>
          <a:lstStyle/>
          <a:p>
            <a:pPr lvl="1"/>
            <a:r>
              <a:rPr lang="en-US" altLang="zh-CN" b="1" dirty="0"/>
              <a:t>6</a:t>
            </a:r>
            <a:r>
              <a:rPr lang="zh-CN" altLang="zh-CN" b="1" dirty="0"/>
              <a:t>．窗口的菜单</a:t>
            </a:r>
            <a:endParaRPr lang="zh-CN" altLang="zh-CN" dirty="0"/>
          </a:p>
          <a:p>
            <a:pPr marL="627063" lvl="2" indent="0">
              <a:buNone/>
            </a:pPr>
            <a:r>
              <a:rPr lang="en-US" altLang="zh-CN" dirty="0" smtClean="0"/>
              <a:t>         </a:t>
            </a:r>
            <a:r>
              <a:rPr lang="zh-CN" altLang="zh-CN" dirty="0" smtClean="0"/>
              <a:t>在</a:t>
            </a:r>
            <a:r>
              <a:rPr lang="en-US" altLang="zh-CN" dirty="0"/>
              <a:t>Windows 7</a:t>
            </a:r>
            <a:r>
              <a:rPr lang="zh-CN" altLang="zh-CN" dirty="0"/>
              <a:t>中，菜单是应用程序功能的集合，而程序功能通过点击菜单项来实现。每个窗口的菜单栏上都有若干菜单项，每个菜单项又包含若干子菜单项。点击菜单项名即打开相应的下拉菜单，供用户进一步选择</a:t>
            </a:r>
            <a:r>
              <a:rPr lang="zh-CN" altLang="zh-CN" dirty="0" smtClean="0"/>
              <a:t>。</a:t>
            </a:r>
            <a:endParaRPr lang="en-US" altLang="zh-CN" dirty="0" smtClean="0"/>
          </a:p>
          <a:p>
            <a:pPr lvl="2"/>
            <a:r>
              <a:rPr lang="zh-CN" altLang="zh-CN" dirty="0" smtClean="0"/>
              <a:t>典型</a:t>
            </a:r>
            <a:r>
              <a:rPr lang="zh-CN" altLang="zh-CN" dirty="0"/>
              <a:t>的窗口菜单如</a:t>
            </a:r>
            <a:r>
              <a:rPr lang="zh-CN" altLang="zh-CN" dirty="0" smtClean="0"/>
              <a:t>图</a:t>
            </a:r>
            <a:r>
              <a:rPr lang="zh-CN" altLang="en-US" dirty="0" smtClean="0"/>
              <a:t>右</a:t>
            </a:r>
            <a:r>
              <a:rPr lang="zh-CN" altLang="zh-CN" dirty="0" smtClean="0"/>
              <a:t>所</a:t>
            </a:r>
            <a:r>
              <a:rPr lang="zh-CN" altLang="zh-CN" dirty="0"/>
              <a:t>示</a:t>
            </a:r>
            <a:r>
              <a:rPr lang="zh-CN" altLang="zh-CN" dirty="0" smtClean="0"/>
              <a:t>。</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3132252"/>
            <a:ext cx="4932040" cy="2277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90415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623" y="2636912"/>
            <a:ext cx="3627925" cy="3450696"/>
          </a:xfrm>
        </p:spPr>
        <p:txBody>
          <a:bodyPr/>
          <a:lstStyle/>
          <a:p>
            <a:pPr lvl="1"/>
            <a:r>
              <a:rPr lang="zh-CN" altLang="zh-CN" b="1" dirty="0"/>
              <a:t>快捷菜单</a:t>
            </a:r>
            <a:r>
              <a:rPr lang="en-US" altLang="zh-CN" b="1" dirty="0"/>
              <a:t> </a:t>
            </a:r>
            <a:endParaRPr lang="zh-CN" altLang="zh-CN" dirty="0"/>
          </a:p>
          <a:p>
            <a:pPr lvl="2"/>
            <a:r>
              <a:rPr lang="zh-CN" altLang="zh-CN" dirty="0"/>
              <a:t>快捷菜单是</a:t>
            </a:r>
            <a:r>
              <a:rPr lang="en-US" altLang="zh-CN" dirty="0"/>
              <a:t>Windows 7</a:t>
            </a:r>
            <a:r>
              <a:rPr lang="zh-CN" altLang="zh-CN" dirty="0"/>
              <a:t>中无处不在的一种菜单，它是窗口菜单的一部分，是与鼠标指向对象的操作最为相关的菜单。右击选中对象后即弹出其“快捷菜单”</a:t>
            </a:r>
            <a:r>
              <a:rPr lang="zh-CN" altLang="zh-CN" dirty="0" smtClean="0"/>
              <a:t>。</a:t>
            </a:r>
            <a:endParaRPr lang="en-US" altLang="zh-CN" dirty="0" smtClean="0"/>
          </a:p>
          <a:p>
            <a:pPr lvl="2"/>
            <a:r>
              <a:rPr lang="zh-CN" altLang="en-US" dirty="0" smtClean="0"/>
              <a:t>典型的快捷菜单如右图。</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3440" y="2636912"/>
            <a:ext cx="3496952" cy="4052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84029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01943" lvl="1" indent="0">
              <a:buNone/>
            </a:pPr>
            <a:r>
              <a:rPr lang="en-US" altLang="zh-CN" dirty="0" smtClean="0"/>
              <a:t>        </a:t>
            </a:r>
            <a:r>
              <a:rPr lang="zh-CN" altLang="zh-CN" dirty="0" smtClean="0"/>
              <a:t>计算机</a:t>
            </a:r>
            <a:r>
              <a:rPr lang="zh-CN" altLang="zh-CN" dirty="0"/>
              <a:t>的软件</a:t>
            </a:r>
            <a:r>
              <a:rPr lang="zh-CN" altLang="zh-CN" dirty="0" smtClean="0"/>
              <a:t>系统是</a:t>
            </a:r>
            <a:r>
              <a:rPr lang="zh-CN" altLang="zh-CN" dirty="0"/>
              <a:t>计算机系统的灵魂</a:t>
            </a:r>
            <a:r>
              <a:rPr lang="zh-CN" altLang="zh-CN" dirty="0" smtClean="0"/>
              <a:t>。计算机软件已经成为</a:t>
            </a:r>
            <a:r>
              <a:rPr lang="zh-CN" altLang="zh-CN" dirty="0"/>
              <a:t>一门完整的学科。计算机软件系统通常可分为系统软件和应用软件两大类</a:t>
            </a:r>
            <a:r>
              <a:rPr lang="zh-CN" altLang="zh-CN" dirty="0" smtClean="0"/>
              <a:t>。</a:t>
            </a:r>
            <a:endParaRPr lang="en-US" altLang="zh-CN" dirty="0" smtClean="0"/>
          </a:p>
          <a:p>
            <a:r>
              <a:rPr lang="en-US" altLang="zh-CN" b="1" dirty="0"/>
              <a:t>4.1.1</a:t>
            </a:r>
            <a:r>
              <a:rPr lang="zh-CN" altLang="zh-CN" b="1" dirty="0"/>
              <a:t>系统软件</a:t>
            </a:r>
            <a:r>
              <a:rPr lang="en-US" altLang="zh-CN" b="1" dirty="0"/>
              <a:t> </a:t>
            </a:r>
            <a:endParaRPr lang="en-US" altLang="zh-CN" b="1" dirty="0" smtClean="0"/>
          </a:p>
          <a:p>
            <a:pPr marL="301943" lvl="1" indent="0">
              <a:buNone/>
            </a:pPr>
            <a:r>
              <a:rPr lang="en-US" altLang="zh-CN" dirty="0" smtClean="0"/>
              <a:t>         </a:t>
            </a:r>
            <a:r>
              <a:rPr lang="zh-CN" altLang="zh-CN" dirty="0" smtClean="0"/>
              <a:t>系统软件</a:t>
            </a:r>
            <a:r>
              <a:rPr lang="zh-CN" altLang="zh-CN" dirty="0"/>
              <a:t>通常包括操作系统、语言处理程序、高级语言系统和各种服务性程序等</a:t>
            </a:r>
            <a:r>
              <a:rPr lang="zh-CN" altLang="zh-CN" dirty="0" smtClean="0"/>
              <a:t>。</a:t>
            </a:r>
            <a:endParaRPr lang="en-US" altLang="zh-CN" dirty="0" smtClean="0"/>
          </a:p>
          <a:p>
            <a:pPr lvl="1"/>
            <a:r>
              <a:rPr lang="zh-CN" altLang="zh-CN" b="1" dirty="0" smtClean="0"/>
              <a:t>操作系统</a:t>
            </a:r>
            <a:r>
              <a:rPr lang="en-US" altLang="zh-CN" b="1" dirty="0" smtClean="0"/>
              <a:t> </a:t>
            </a:r>
            <a:endParaRPr lang="zh-CN" altLang="zh-CN" dirty="0"/>
          </a:p>
          <a:p>
            <a:pPr marL="627063" lvl="2" indent="0">
              <a:buNone/>
            </a:pPr>
            <a:r>
              <a:rPr lang="en-US" altLang="zh-CN" dirty="0" smtClean="0"/>
              <a:t>         </a:t>
            </a:r>
            <a:r>
              <a:rPr lang="zh-CN" altLang="zh-CN" dirty="0" smtClean="0"/>
              <a:t>操作系统</a:t>
            </a:r>
            <a:r>
              <a:rPr lang="zh-CN" altLang="zh-CN" dirty="0"/>
              <a:t>是管理和控制计算机硬件资源和软件资源的软件</a:t>
            </a:r>
            <a:r>
              <a:rPr lang="zh-CN" altLang="zh-CN" dirty="0" smtClean="0"/>
              <a:t>。</a:t>
            </a:r>
            <a:r>
              <a:rPr lang="zh-CN" altLang="zh-CN" dirty="0"/>
              <a:t>对计算机的所有操作都要在操作系统的支持下才能</a:t>
            </a:r>
            <a:r>
              <a:rPr lang="zh-CN" altLang="zh-CN" dirty="0" smtClean="0"/>
              <a:t>进行</a:t>
            </a:r>
            <a:r>
              <a:rPr lang="zh-CN" altLang="en-US" dirty="0" smtClean="0"/>
              <a:t>。</a:t>
            </a:r>
            <a:endParaRPr lang="en-US" altLang="zh-CN" dirty="0" smtClean="0"/>
          </a:p>
          <a:p>
            <a:pPr lvl="2"/>
            <a:endParaRPr lang="zh-CN" altLang="zh-CN" b="1" dirty="0"/>
          </a:p>
          <a:p>
            <a:pPr lvl="1"/>
            <a:endParaRPr lang="zh-CN" altLang="zh-CN" dirty="0"/>
          </a:p>
          <a:p>
            <a:endParaRPr lang="zh-CN" altLang="en-US" dirty="0"/>
          </a:p>
        </p:txBody>
      </p:sp>
      <p:sp>
        <p:nvSpPr>
          <p:cNvPr id="3" name="标题 2"/>
          <p:cNvSpPr>
            <a:spLocks noGrp="1"/>
          </p:cNvSpPr>
          <p:nvPr>
            <p:ph type="title"/>
          </p:nvPr>
        </p:nvSpPr>
        <p:spPr/>
        <p:txBody>
          <a:bodyPr>
            <a:normAutofit/>
          </a:bodyPr>
          <a:lstStyle/>
          <a:p>
            <a:r>
              <a:rPr lang="en-US" altLang="zh-CN" b="1" dirty="0"/>
              <a:t>4.1  </a:t>
            </a:r>
            <a:r>
              <a:rPr lang="zh-CN" altLang="zh-CN" b="1" dirty="0"/>
              <a:t>计算机软件系统</a:t>
            </a:r>
            <a:r>
              <a:rPr lang="zh-CN" altLang="zh-CN" b="1" dirty="0" smtClean="0"/>
              <a:t>基础</a:t>
            </a:r>
            <a:endParaRPr lang="zh-CN" altLang="en-US" dirty="0"/>
          </a:p>
        </p:txBody>
      </p:sp>
    </p:spTree>
    <p:extLst>
      <p:ext uri="{BB962C8B-B14F-4D97-AF65-F5344CB8AC3E}">
        <p14:creationId xmlns:p14="http://schemas.microsoft.com/office/powerpoint/2010/main" val="18591198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7. </a:t>
            </a:r>
            <a:r>
              <a:rPr lang="zh-CN" altLang="zh-CN" b="1" dirty="0"/>
              <a:t>剪贴板</a:t>
            </a:r>
            <a:r>
              <a:rPr lang="en-US" altLang="zh-CN" b="1" dirty="0"/>
              <a:t>(Clipboard)</a:t>
            </a:r>
            <a:r>
              <a:rPr lang="zh-CN" altLang="zh-CN" b="1" dirty="0"/>
              <a:t>的使用</a:t>
            </a:r>
            <a:endParaRPr lang="zh-CN" altLang="zh-CN" dirty="0"/>
          </a:p>
          <a:p>
            <a:pPr marL="627063" lvl="2" indent="0">
              <a:buNone/>
            </a:pPr>
            <a:r>
              <a:rPr lang="en-US" altLang="zh-CN" dirty="0" smtClean="0"/>
              <a:t>           </a:t>
            </a:r>
            <a:r>
              <a:rPr lang="zh-CN" altLang="zh-CN" dirty="0" smtClean="0"/>
              <a:t>剪贴板</a:t>
            </a:r>
            <a:r>
              <a:rPr lang="zh-CN" altLang="zh-CN" dirty="0"/>
              <a:t>是</a:t>
            </a:r>
            <a:r>
              <a:rPr lang="en-US" altLang="zh-CN" dirty="0"/>
              <a:t>Windows 7</a:t>
            </a:r>
            <a:r>
              <a:rPr lang="zh-CN" altLang="zh-CN" dirty="0"/>
              <a:t>中文件之间信息传递的临时存储区</a:t>
            </a:r>
            <a:r>
              <a:rPr lang="zh-CN" altLang="zh-CN" dirty="0" smtClean="0"/>
              <a:t>。</a:t>
            </a:r>
            <a:r>
              <a:rPr lang="zh-CN" altLang="en-US" dirty="0" smtClean="0"/>
              <a:t>可</a:t>
            </a:r>
            <a:r>
              <a:rPr lang="zh-CN" altLang="zh-CN" dirty="0" smtClean="0"/>
              <a:t>剪的信息</a:t>
            </a:r>
            <a:r>
              <a:rPr lang="zh-CN" altLang="en-US" dirty="0" smtClean="0"/>
              <a:t>可以</a:t>
            </a:r>
            <a:r>
              <a:rPr lang="zh-CN" altLang="zh-CN" dirty="0" smtClean="0"/>
              <a:t>是</a:t>
            </a:r>
            <a:r>
              <a:rPr lang="zh-CN" altLang="zh-CN" dirty="0"/>
              <a:t>文字、图像、声音等。通过剪贴板</a:t>
            </a:r>
            <a:r>
              <a:rPr lang="zh-CN" altLang="zh-CN" dirty="0" smtClean="0"/>
              <a:t>可将</a:t>
            </a:r>
            <a:r>
              <a:rPr lang="zh-CN" altLang="zh-CN" dirty="0"/>
              <a:t>其中的信息粘贴到另一个</a:t>
            </a:r>
            <a:r>
              <a:rPr lang="zh-CN" altLang="zh-CN" dirty="0" smtClean="0"/>
              <a:t>文件或作为</a:t>
            </a:r>
            <a:r>
              <a:rPr lang="zh-CN" altLang="zh-CN" dirty="0"/>
              <a:t>一个新文件保存</a:t>
            </a:r>
            <a:r>
              <a:rPr lang="zh-CN" altLang="zh-CN" dirty="0" smtClean="0"/>
              <a:t>。</a:t>
            </a:r>
            <a:endParaRPr lang="en-US" altLang="zh-CN" dirty="0" smtClean="0"/>
          </a:p>
          <a:p>
            <a:pPr lvl="2"/>
            <a:r>
              <a:rPr lang="zh-CN" altLang="zh-CN" b="1" dirty="0" smtClean="0"/>
              <a:t>剪贴板</a:t>
            </a:r>
            <a:r>
              <a:rPr lang="zh-CN" altLang="zh-CN" b="1" dirty="0"/>
              <a:t>的</a:t>
            </a:r>
            <a:r>
              <a:rPr lang="zh-CN" altLang="zh-CN" b="1" dirty="0" smtClean="0"/>
              <a:t>操作</a:t>
            </a:r>
            <a:r>
              <a:rPr lang="zh-CN" altLang="en-US" dirty="0" smtClean="0"/>
              <a:t>：</a:t>
            </a:r>
            <a:r>
              <a:rPr lang="zh-CN" altLang="zh-CN" dirty="0" smtClean="0"/>
              <a:t>复制</a:t>
            </a:r>
            <a:r>
              <a:rPr lang="zh-CN" altLang="zh-CN" dirty="0"/>
              <a:t>、剪切和粘贴三</a:t>
            </a:r>
            <a:r>
              <a:rPr lang="zh-CN" altLang="zh-CN" dirty="0" smtClean="0"/>
              <a:t>种</a:t>
            </a:r>
            <a:r>
              <a:rPr lang="zh-CN" altLang="en-US" dirty="0" smtClean="0"/>
              <a:t>。</a:t>
            </a:r>
            <a:endParaRPr lang="en-US" altLang="zh-CN" dirty="0" smtClean="0"/>
          </a:p>
          <a:p>
            <a:pPr lvl="3"/>
            <a:r>
              <a:rPr lang="zh-CN" altLang="zh-CN" b="1" dirty="0"/>
              <a:t>将信息复制到</a:t>
            </a:r>
            <a:r>
              <a:rPr lang="zh-CN" altLang="zh-CN" b="1" dirty="0" smtClean="0"/>
              <a:t>剪贴板</a:t>
            </a:r>
            <a:r>
              <a:rPr lang="zh-CN" altLang="en-US" b="1" dirty="0" smtClean="0"/>
              <a:t>：</a:t>
            </a:r>
            <a:r>
              <a:rPr lang="zh-CN" altLang="zh-CN" dirty="0" smtClean="0"/>
              <a:t>首先</a:t>
            </a:r>
            <a:r>
              <a:rPr lang="zh-CN" altLang="zh-CN" dirty="0"/>
              <a:t>选定要复制的对象，然后选择“编辑”菜单中的“剪切”</a:t>
            </a:r>
            <a:r>
              <a:rPr lang="en-US" altLang="zh-CN" dirty="0"/>
              <a:t>(</a:t>
            </a:r>
            <a:r>
              <a:rPr lang="en-US" altLang="zh-CN" dirty="0" err="1"/>
              <a:t>Ctrl+X</a:t>
            </a:r>
            <a:r>
              <a:rPr lang="en-US" altLang="zh-CN" dirty="0"/>
              <a:t>)</a:t>
            </a:r>
            <a:r>
              <a:rPr lang="zh-CN" altLang="zh-CN" dirty="0"/>
              <a:t>或“复制”</a:t>
            </a:r>
            <a:r>
              <a:rPr lang="en-US" altLang="zh-CN" dirty="0"/>
              <a:t>(</a:t>
            </a:r>
            <a:r>
              <a:rPr lang="en-US" altLang="zh-CN" dirty="0" err="1"/>
              <a:t>Ctrl+C</a:t>
            </a:r>
            <a:r>
              <a:rPr lang="en-US" altLang="zh-CN" dirty="0"/>
              <a:t>)</a:t>
            </a:r>
            <a:r>
              <a:rPr lang="zh-CN" altLang="zh-CN" dirty="0"/>
              <a:t>命令</a:t>
            </a:r>
            <a:r>
              <a:rPr lang="zh-CN" altLang="zh-CN" dirty="0" smtClean="0"/>
              <a:t>。</a:t>
            </a:r>
            <a:endParaRPr lang="en-US" altLang="zh-CN" dirty="0" smtClean="0"/>
          </a:p>
          <a:p>
            <a:pPr lvl="3"/>
            <a:r>
              <a:rPr lang="zh-CN" altLang="zh-CN" b="1" dirty="0"/>
              <a:t>粘贴剪贴板中的</a:t>
            </a:r>
            <a:r>
              <a:rPr lang="zh-CN" altLang="zh-CN" b="1" dirty="0" smtClean="0"/>
              <a:t>信息</a:t>
            </a:r>
            <a:r>
              <a:rPr lang="zh-CN" altLang="en-US" b="1" dirty="0" smtClean="0"/>
              <a:t>：</a:t>
            </a:r>
            <a:r>
              <a:rPr lang="zh-CN" altLang="zh-CN" dirty="0" smtClean="0"/>
              <a:t>首先</a:t>
            </a:r>
            <a:r>
              <a:rPr lang="zh-CN" altLang="zh-CN" dirty="0"/>
              <a:t>将光标定位到要粘贴信息的位置，然后选择“编辑”菜单中的“粘贴”</a:t>
            </a:r>
            <a:r>
              <a:rPr lang="en-US" altLang="zh-CN" dirty="0"/>
              <a:t>(</a:t>
            </a:r>
            <a:r>
              <a:rPr lang="en-US" altLang="zh-CN" dirty="0" err="1"/>
              <a:t>Ctrl+V</a:t>
            </a:r>
            <a:r>
              <a:rPr lang="en-US" altLang="zh-CN" dirty="0"/>
              <a:t>)</a:t>
            </a:r>
            <a:r>
              <a:rPr lang="zh-CN" altLang="zh-CN" dirty="0"/>
              <a:t>命令即可。</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40540971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pPr marL="0" indent="0">
              <a:buNone/>
            </a:pPr>
            <a:r>
              <a:rPr lang="en-US" altLang="zh-CN" b="1" dirty="0"/>
              <a:t>4.3.3 Windows 7</a:t>
            </a:r>
            <a:r>
              <a:rPr lang="zh-CN" altLang="zh-CN" b="1" dirty="0"/>
              <a:t>的“计算机”与资源管理</a:t>
            </a:r>
            <a:r>
              <a:rPr lang="zh-CN" altLang="en-US" b="1" dirty="0"/>
              <a:t>器</a:t>
            </a:r>
            <a:endParaRPr lang="en-US" altLang="zh-CN" dirty="0" smtClean="0"/>
          </a:p>
          <a:p>
            <a:pPr marL="0" indent="0">
              <a:buNone/>
            </a:pPr>
            <a:r>
              <a:rPr lang="en-US" altLang="zh-CN" dirty="0" smtClean="0"/>
              <a:t>     </a:t>
            </a:r>
            <a:r>
              <a:rPr lang="zh-CN" altLang="zh-CN" dirty="0" smtClean="0"/>
              <a:t>在</a:t>
            </a:r>
            <a:r>
              <a:rPr lang="zh-CN" altLang="zh-CN" dirty="0"/>
              <a:t>中文版</a:t>
            </a:r>
            <a:r>
              <a:rPr lang="en-US" altLang="zh-CN" dirty="0"/>
              <a:t>Windows 7</a:t>
            </a:r>
            <a:r>
              <a:rPr lang="zh-CN" altLang="zh-CN" dirty="0"/>
              <a:t>中，管理计算机所有资源可以通过双击“计算机”图标来进行，它是</a:t>
            </a:r>
            <a:r>
              <a:rPr lang="en-US" altLang="zh-CN" dirty="0"/>
              <a:t>Windows 7</a:t>
            </a:r>
            <a:r>
              <a:rPr lang="zh-CN" altLang="zh-CN" dirty="0"/>
              <a:t>的资源管理器。它能浏览</a:t>
            </a:r>
            <a:r>
              <a:rPr lang="en-US" altLang="zh-CN" dirty="0"/>
              <a:t>/</a:t>
            </a:r>
            <a:r>
              <a:rPr lang="zh-CN" altLang="zh-CN" dirty="0"/>
              <a:t>管理外部存储设备的内容，是访问计算机文件系统的窗口；同时也提供“动态功能按钮栏”，实现不同状态下对系统软硬件环境进行设置</a:t>
            </a:r>
            <a:r>
              <a:rPr lang="zh-CN" altLang="zh-CN" dirty="0" smtClean="0"/>
              <a:t>。</a:t>
            </a:r>
            <a:endParaRPr lang="en-US" altLang="zh-CN" dirty="0" smtClean="0"/>
          </a:p>
          <a:p>
            <a:pPr marL="0" indent="0">
              <a:buNone/>
            </a:pPr>
            <a:r>
              <a:rPr lang="en-US" altLang="zh-CN" dirty="0" smtClean="0"/>
              <a:t>         </a:t>
            </a:r>
            <a:r>
              <a:rPr lang="zh-CN" altLang="zh-CN" dirty="0" smtClean="0"/>
              <a:t>双击</a:t>
            </a:r>
            <a:r>
              <a:rPr lang="zh-CN" altLang="zh-CN" dirty="0"/>
              <a:t>“计算机”图标或按“</a:t>
            </a:r>
            <a:r>
              <a:rPr lang="en-US" altLang="zh-CN" dirty="0" err="1"/>
              <a:t>Win+E</a:t>
            </a:r>
            <a:r>
              <a:rPr lang="zh-CN" altLang="zh-CN" dirty="0"/>
              <a:t>”组合键，即打开“计算机”</a:t>
            </a:r>
            <a:r>
              <a:rPr lang="zh-CN" altLang="zh-CN" dirty="0" smtClean="0"/>
              <a:t>窗口</a:t>
            </a:r>
            <a:r>
              <a:rPr lang="zh-CN" altLang="en-US" dirty="0" smtClean="0"/>
              <a:t>。</a:t>
            </a:r>
            <a:endParaRPr lang="en-US" altLang="zh-CN" dirty="0" smtClean="0"/>
          </a:p>
          <a:p>
            <a:pPr marL="0" indent="0">
              <a:buNone/>
            </a:pPr>
            <a:r>
              <a:rPr lang="en-US" altLang="zh-CN" dirty="0" smtClean="0"/>
              <a:t>         </a:t>
            </a:r>
            <a:r>
              <a:rPr lang="zh-CN" altLang="zh-CN" dirty="0" smtClean="0"/>
              <a:t>在</a:t>
            </a:r>
            <a:r>
              <a:rPr lang="zh-CN" altLang="zh-CN" dirty="0"/>
              <a:t>该窗口中可以对磁盘的进行包括格式化磁盘，复制软盘，浏览磁盘内容等操作；对文件或文件夹进行创建文件或文件夹、移动、删除、重新命名文件或文件夹等操作以及对通过选择“打开控制面板”来对系统中的硬件和软件进行调整和设置等。</a:t>
            </a:r>
          </a:p>
          <a:p>
            <a:pPr marL="0" indent="0">
              <a:buNone/>
            </a:pPr>
            <a:endParaRPr lang="zh-CN" altLang="en-US" dirty="0"/>
          </a:p>
        </p:txBody>
      </p:sp>
      <p:sp>
        <p:nvSpPr>
          <p:cNvPr id="3" name="标题 2"/>
          <p:cNvSpPr>
            <a:spLocks noGrp="1"/>
          </p:cNvSpPr>
          <p:nvPr>
            <p:ph type="title"/>
          </p:nvPr>
        </p:nvSpPr>
        <p:spPr/>
        <p:txBody>
          <a:bodyPr>
            <a:normAutofit/>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25819164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788440"/>
            <a:ext cx="7445915" cy="5069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78822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993894"/>
          </a:xfrm>
        </p:spPr>
        <p:txBody>
          <a:bodyPr>
            <a:normAutofit fontScale="92500" lnSpcReduction="10000"/>
          </a:bodyPr>
          <a:lstStyle/>
          <a:p>
            <a:pPr lvl="1"/>
            <a:r>
              <a:rPr lang="en-US" altLang="zh-CN" b="1" dirty="0"/>
              <a:t>1</a:t>
            </a:r>
            <a:r>
              <a:rPr lang="zh-CN" altLang="zh-CN" b="1" dirty="0"/>
              <a:t>．</a:t>
            </a:r>
            <a:r>
              <a:rPr lang="en-US" altLang="zh-CN" b="1" dirty="0"/>
              <a:t>Windows 7</a:t>
            </a:r>
            <a:r>
              <a:rPr lang="zh-CN" altLang="zh-CN" b="1" dirty="0"/>
              <a:t>的文件管理</a:t>
            </a:r>
            <a:endParaRPr lang="zh-CN" altLang="zh-CN" dirty="0"/>
          </a:p>
          <a:p>
            <a:pPr lvl="2"/>
            <a:r>
              <a:rPr lang="en-US" altLang="zh-CN" b="1" dirty="0"/>
              <a:t>(1)</a:t>
            </a:r>
            <a:r>
              <a:rPr lang="zh-CN" altLang="zh-CN" b="1" dirty="0"/>
              <a:t>文件和文件夹概述</a:t>
            </a:r>
            <a:endParaRPr lang="zh-CN" altLang="zh-CN" dirty="0"/>
          </a:p>
          <a:p>
            <a:pPr lvl="3"/>
            <a:r>
              <a:rPr lang="zh-CN" altLang="zh-CN" dirty="0"/>
              <a:t>文件是计算机资源中最重要的资源之一。文件是相关数据的集合，在计算机中文字、数据、图表、图形、图像、声音及其混合信息等都是以文件的形式存储在磁盘上的</a:t>
            </a:r>
            <a:r>
              <a:rPr lang="zh-CN" altLang="zh-CN" dirty="0" smtClean="0"/>
              <a:t>。文件夹对象</a:t>
            </a:r>
            <a:r>
              <a:rPr lang="zh-CN" altLang="en-US" dirty="0" smtClean="0"/>
              <a:t>用于保存相关文件</a:t>
            </a:r>
            <a:r>
              <a:rPr lang="zh-CN" altLang="zh-CN" dirty="0" smtClean="0"/>
              <a:t>，</a:t>
            </a:r>
            <a:r>
              <a:rPr lang="zh-CN" altLang="zh-CN" dirty="0"/>
              <a:t>文件夹中还可以包含其它文件夹</a:t>
            </a:r>
            <a:r>
              <a:rPr lang="en-US" altLang="zh-CN" dirty="0"/>
              <a:t>(</a:t>
            </a:r>
            <a:r>
              <a:rPr lang="zh-CN" altLang="zh-CN" dirty="0"/>
              <a:t>称为子文件夹</a:t>
            </a:r>
            <a:r>
              <a:rPr lang="en-US" altLang="zh-CN" dirty="0"/>
              <a:t>)</a:t>
            </a:r>
            <a:r>
              <a:rPr lang="zh-CN" altLang="zh-CN" dirty="0"/>
              <a:t>。</a:t>
            </a:r>
          </a:p>
          <a:p>
            <a:pPr lvl="2"/>
            <a:r>
              <a:rPr lang="en-US" altLang="zh-CN" b="1" dirty="0"/>
              <a:t>(2) </a:t>
            </a:r>
            <a:r>
              <a:rPr lang="zh-CN" altLang="zh-CN" b="1" dirty="0"/>
              <a:t>文件和文件夹的命名规则</a:t>
            </a:r>
            <a:endParaRPr lang="zh-CN" altLang="zh-CN" dirty="0"/>
          </a:p>
          <a:p>
            <a:pPr lvl="3"/>
            <a:r>
              <a:rPr lang="zh-CN" altLang="zh-CN" dirty="0"/>
              <a:t>文件和文件夹必须要命名。文件命名包括文件名和扩展名两部分</a:t>
            </a:r>
            <a:r>
              <a:rPr lang="zh-CN" altLang="zh-CN" dirty="0" smtClean="0"/>
              <a:t>，</a:t>
            </a:r>
            <a:r>
              <a:rPr lang="zh-CN" altLang="zh-CN" dirty="0"/>
              <a:t>文件夹名通常没有扩展名。</a:t>
            </a:r>
            <a:r>
              <a:rPr lang="zh-CN" altLang="zh-CN" dirty="0" smtClean="0"/>
              <a:t>文件名</a:t>
            </a:r>
            <a:r>
              <a:rPr lang="zh-CN" altLang="zh-CN" dirty="0"/>
              <a:t>与扩展名之间用一个圆点隔开。</a:t>
            </a:r>
            <a:r>
              <a:rPr lang="en-US" altLang="zh-CN" dirty="0"/>
              <a:t>Windows 7</a:t>
            </a:r>
            <a:r>
              <a:rPr lang="zh-CN" altLang="zh-CN" dirty="0"/>
              <a:t>支持长文件名</a:t>
            </a:r>
            <a:r>
              <a:rPr lang="zh-CN" altLang="zh-CN" dirty="0" smtClean="0"/>
              <a:t>，文件名</a:t>
            </a:r>
            <a:r>
              <a:rPr lang="zh-CN" altLang="zh-CN" dirty="0"/>
              <a:t>中不允许出现：</a:t>
            </a:r>
            <a:r>
              <a:rPr lang="en-US" altLang="zh-CN" dirty="0"/>
              <a:t>?</a:t>
            </a:r>
            <a:r>
              <a:rPr lang="zh-CN" altLang="zh-CN" dirty="0"/>
              <a:t>、</a:t>
            </a:r>
            <a:r>
              <a:rPr lang="en-US" altLang="zh-CN" dirty="0"/>
              <a:t>\</a:t>
            </a:r>
            <a:r>
              <a:rPr lang="zh-CN" altLang="zh-CN" dirty="0"/>
              <a:t>、</a:t>
            </a:r>
            <a:r>
              <a:rPr lang="en-US" altLang="zh-CN" dirty="0"/>
              <a:t>*</a:t>
            </a:r>
            <a:r>
              <a:rPr lang="zh-CN" altLang="zh-CN" dirty="0"/>
              <a:t>、</a:t>
            </a:r>
            <a:r>
              <a:rPr lang="en-US" altLang="zh-CN" dirty="0"/>
              <a:t>&lt;</a:t>
            </a:r>
            <a:r>
              <a:rPr lang="zh-CN" altLang="zh-CN" dirty="0"/>
              <a:t>、</a:t>
            </a:r>
            <a:r>
              <a:rPr lang="en-US" altLang="zh-CN" dirty="0"/>
              <a:t>&gt;</a:t>
            </a:r>
            <a:r>
              <a:rPr lang="zh-CN" altLang="zh-CN" dirty="0"/>
              <a:t>、｜等符号</a:t>
            </a:r>
            <a:r>
              <a:rPr lang="zh-CN" altLang="zh-CN" dirty="0" smtClean="0"/>
              <a:t>。</a:t>
            </a:r>
            <a:endParaRPr lang="zh-CN" altLang="zh-CN" dirty="0"/>
          </a:p>
          <a:p>
            <a:pPr lvl="2"/>
            <a:r>
              <a:rPr lang="en-US" altLang="zh-CN" b="1" dirty="0"/>
              <a:t>(3)</a:t>
            </a:r>
            <a:r>
              <a:rPr lang="zh-CN" altLang="zh-CN" b="1" dirty="0"/>
              <a:t>文件的存储路径</a:t>
            </a:r>
            <a:endParaRPr lang="zh-CN" altLang="zh-CN" dirty="0"/>
          </a:p>
          <a:p>
            <a:pPr lvl="3"/>
            <a:r>
              <a:rPr lang="zh-CN" altLang="zh-CN" dirty="0" smtClean="0"/>
              <a:t>必须</a:t>
            </a:r>
            <a:r>
              <a:rPr lang="zh-CN" altLang="zh-CN" dirty="0"/>
              <a:t>指明该文件的存储位置，即文件的路径</a:t>
            </a:r>
            <a:r>
              <a:rPr lang="zh-CN" altLang="zh-CN" dirty="0" smtClean="0"/>
              <a:t>。</a:t>
            </a:r>
            <a:endParaRPr lang="en-US" altLang="zh-CN" dirty="0" smtClean="0"/>
          </a:p>
          <a:p>
            <a:pPr lvl="3"/>
            <a:r>
              <a:rPr lang="zh-CN" altLang="zh-CN" dirty="0" smtClean="0"/>
              <a:t>路径</a:t>
            </a:r>
            <a:r>
              <a:rPr lang="zh-CN" altLang="zh-CN" dirty="0"/>
              <a:t>从驱动器</a:t>
            </a:r>
            <a:r>
              <a:rPr lang="zh-CN" altLang="zh-CN" dirty="0" smtClean="0"/>
              <a:t>开始为</a:t>
            </a:r>
            <a:r>
              <a:rPr lang="zh-CN" altLang="zh-CN" dirty="0"/>
              <a:t>绝对路径</a:t>
            </a:r>
            <a:r>
              <a:rPr lang="zh-CN" altLang="zh-CN" dirty="0" smtClean="0"/>
              <a:t>，</a:t>
            </a:r>
            <a:r>
              <a:rPr lang="zh-CN" altLang="en-US" dirty="0" smtClean="0"/>
              <a:t>从</a:t>
            </a:r>
            <a:r>
              <a:rPr lang="zh-CN" altLang="zh-CN" dirty="0" smtClean="0"/>
              <a:t>当前</a:t>
            </a:r>
            <a:r>
              <a:rPr lang="zh-CN" altLang="zh-CN" dirty="0"/>
              <a:t>文件夹</a:t>
            </a:r>
            <a:r>
              <a:rPr lang="zh-CN" altLang="zh-CN" dirty="0" smtClean="0"/>
              <a:t>开始为</a:t>
            </a:r>
            <a:r>
              <a:rPr lang="zh-CN" altLang="zh-CN" dirty="0"/>
              <a:t>相对路径</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36013722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2"/>
            <a:r>
              <a:rPr lang="zh-CN" altLang="zh-CN" b="1" dirty="0"/>
              <a:t> </a:t>
            </a:r>
            <a:r>
              <a:rPr lang="en-US" altLang="zh-CN" b="1" dirty="0"/>
              <a:t>(4)</a:t>
            </a:r>
            <a:r>
              <a:rPr lang="zh-CN" altLang="zh-CN" b="1" dirty="0"/>
              <a:t>文件类型的约定</a:t>
            </a:r>
            <a:endParaRPr lang="zh-CN" altLang="zh-CN" dirty="0"/>
          </a:p>
          <a:p>
            <a:pPr marL="914400" lvl="3" indent="0">
              <a:buNone/>
            </a:pPr>
            <a:r>
              <a:rPr lang="zh-CN" altLang="zh-CN" dirty="0"/>
              <a:t>文件的扩展名用于表示文件的类型，反映了文件的格式。</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031596333"/>
              </p:ext>
            </p:extLst>
          </p:nvPr>
        </p:nvGraphicFramePr>
        <p:xfrm>
          <a:off x="827584" y="3861048"/>
          <a:ext cx="7560840" cy="2833086"/>
        </p:xfrm>
        <a:graphic>
          <a:graphicData uri="http://schemas.openxmlformats.org/drawingml/2006/table">
            <a:tbl>
              <a:tblPr firstRow="1" firstCol="1" bandRow="1">
                <a:tableStyleId>{5C22544A-7EE6-4342-B048-85BDC9FD1C3A}</a:tableStyleId>
              </a:tblPr>
              <a:tblGrid>
                <a:gridCol w="1982924"/>
                <a:gridCol w="1760233"/>
                <a:gridCol w="2138187"/>
                <a:gridCol w="1679496"/>
              </a:tblGrid>
              <a:tr h="390901">
                <a:tc>
                  <a:txBody>
                    <a:bodyPr/>
                    <a:lstStyle/>
                    <a:p>
                      <a:pPr algn="ctr">
                        <a:spcAft>
                          <a:spcPts val="0"/>
                        </a:spcAft>
                      </a:pPr>
                      <a:r>
                        <a:rPr lang="zh-CN" sz="1600" kern="100" dirty="0">
                          <a:effectLst/>
                        </a:rPr>
                        <a:t>扩展名</a:t>
                      </a:r>
                      <a:endParaRPr lang="zh-CN" sz="1600" kern="100" dirty="0">
                        <a:effectLst/>
                        <a:latin typeface="Times New Roman"/>
                        <a:ea typeface="宋体"/>
                      </a:endParaRPr>
                    </a:p>
                  </a:txBody>
                  <a:tcPr marL="68580" marR="68580" marT="0" marB="0"/>
                </a:tc>
                <a:tc>
                  <a:txBody>
                    <a:bodyPr/>
                    <a:lstStyle/>
                    <a:p>
                      <a:pPr algn="ctr">
                        <a:spcAft>
                          <a:spcPts val="0"/>
                        </a:spcAft>
                      </a:pPr>
                      <a:r>
                        <a:rPr lang="zh-CN" sz="1600" kern="100">
                          <a:effectLst/>
                        </a:rPr>
                        <a:t>文件类型</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扩展名</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文件类型</a:t>
                      </a:r>
                      <a:endParaRPr lang="zh-CN" sz="1600" kern="100">
                        <a:effectLst/>
                        <a:latin typeface="Times New Roman"/>
                        <a:ea typeface="宋体"/>
                      </a:endParaRPr>
                    </a:p>
                  </a:txBody>
                  <a:tcPr marL="68580" marR="68580" marT="0" marB="0"/>
                </a:tc>
              </a:tr>
              <a:tr h="390901">
                <a:tc>
                  <a:txBody>
                    <a:bodyPr/>
                    <a:lstStyle/>
                    <a:p>
                      <a:pPr algn="just">
                        <a:spcAft>
                          <a:spcPts val="0"/>
                        </a:spcAft>
                      </a:pPr>
                      <a:r>
                        <a:rPr lang="en-US" sz="1600" kern="100" dirty="0">
                          <a:effectLst/>
                        </a:rPr>
                        <a:t>.exe, .com</a:t>
                      </a:r>
                      <a:endParaRPr lang="zh-CN" sz="1600" kern="100" dirty="0">
                        <a:effectLst/>
                        <a:latin typeface="Times New Roman"/>
                        <a:ea typeface="宋体"/>
                      </a:endParaRPr>
                    </a:p>
                  </a:txBody>
                  <a:tcPr marL="68580" marR="68580" marT="0" marB="0"/>
                </a:tc>
                <a:tc>
                  <a:txBody>
                    <a:bodyPr/>
                    <a:lstStyle/>
                    <a:p>
                      <a:pPr algn="just">
                        <a:spcAft>
                          <a:spcPts val="0"/>
                        </a:spcAft>
                      </a:pPr>
                      <a:r>
                        <a:rPr lang="zh-CN" sz="1600" kern="100">
                          <a:effectLst/>
                        </a:rPr>
                        <a:t>可执行</a:t>
                      </a:r>
                      <a:r>
                        <a:rPr lang="en-US" sz="1600" kern="100">
                          <a:effectLst/>
                        </a:rPr>
                        <a:t>/</a:t>
                      </a:r>
                      <a:r>
                        <a:rPr lang="zh-CN" sz="1600" kern="100">
                          <a:effectLst/>
                        </a:rPr>
                        <a:t>命令文件</a:t>
                      </a:r>
                      <a:endParaRPr lang="zh-CN" sz="1600" kern="100">
                        <a:effectLst/>
                        <a:latin typeface="Times New Roman"/>
                        <a:ea typeface="宋体"/>
                      </a:endParaRPr>
                    </a:p>
                  </a:txBody>
                  <a:tcPr marL="68580" marR="68580" marT="0" marB="0"/>
                </a:tc>
                <a:tc>
                  <a:txBody>
                    <a:bodyPr/>
                    <a:lstStyle/>
                    <a:p>
                      <a:pPr algn="just">
                        <a:spcAft>
                          <a:spcPts val="0"/>
                        </a:spcAft>
                      </a:pPr>
                      <a:r>
                        <a:rPr lang="en-US" sz="1600" kern="100">
                          <a:effectLst/>
                        </a:rPr>
                        <a:t>.sys</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a:effectLst/>
                        </a:rPr>
                        <a:t>系统文件</a:t>
                      </a:r>
                      <a:endParaRPr lang="zh-CN" sz="1600" kern="100">
                        <a:effectLst/>
                        <a:latin typeface="Times New Roman"/>
                        <a:ea typeface="宋体"/>
                      </a:endParaRPr>
                    </a:p>
                  </a:txBody>
                  <a:tcPr marL="68580" marR="68580" marT="0" marB="0"/>
                </a:tc>
              </a:tr>
              <a:tr h="390901">
                <a:tc>
                  <a:txBody>
                    <a:bodyPr/>
                    <a:lstStyle/>
                    <a:p>
                      <a:pPr algn="just">
                        <a:spcAft>
                          <a:spcPts val="0"/>
                        </a:spcAft>
                      </a:pPr>
                      <a:r>
                        <a:rPr lang="en-US" sz="1600" kern="100" dirty="0">
                          <a:effectLst/>
                        </a:rPr>
                        <a:t>.txt</a:t>
                      </a:r>
                      <a:endParaRPr lang="zh-CN" sz="1600" kern="100" dirty="0">
                        <a:effectLst/>
                        <a:latin typeface="Times New Roman"/>
                        <a:ea typeface="宋体"/>
                      </a:endParaRPr>
                    </a:p>
                  </a:txBody>
                  <a:tcPr marL="68580" marR="68580" marT="0" marB="0"/>
                </a:tc>
                <a:tc>
                  <a:txBody>
                    <a:bodyPr/>
                    <a:lstStyle/>
                    <a:p>
                      <a:pPr algn="just">
                        <a:spcAft>
                          <a:spcPts val="0"/>
                        </a:spcAft>
                      </a:pPr>
                      <a:r>
                        <a:rPr lang="zh-CN" sz="1600" kern="100" dirty="0">
                          <a:effectLst/>
                        </a:rPr>
                        <a:t>文本文件</a:t>
                      </a:r>
                      <a:endParaRPr lang="zh-CN" sz="1600" kern="100" dirty="0">
                        <a:effectLst/>
                        <a:latin typeface="Times New Roman"/>
                        <a:ea typeface="宋体"/>
                      </a:endParaRPr>
                    </a:p>
                  </a:txBody>
                  <a:tcPr marL="68580" marR="68580" marT="0" marB="0"/>
                </a:tc>
                <a:tc>
                  <a:txBody>
                    <a:bodyPr/>
                    <a:lstStyle/>
                    <a:p>
                      <a:pPr algn="just">
                        <a:spcAft>
                          <a:spcPts val="0"/>
                        </a:spcAft>
                      </a:pPr>
                      <a:r>
                        <a:rPr lang="en-US" sz="1600" kern="100">
                          <a:effectLst/>
                        </a:rPr>
                        <a:t>.htm, .html</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a:effectLst/>
                        </a:rPr>
                        <a:t>网页文件</a:t>
                      </a:r>
                      <a:endParaRPr lang="zh-CN" sz="1600" kern="100">
                        <a:effectLst/>
                        <a:latin typeface="Times New Roman"/>
                        <a:ea typeface="宋体"/>
                      </a:endParaRPr>
                    </a:p>
                  </a:txBody>
                  <a:tcPr marL="68580" marR="68580" marT="0" marB="0"/>
                </a:tc>
              </a:tr>
              <a:tr h="390901">
                <a:tc>
                  <a:txBody>
                    <a:bodyPr/>
                    <a:lstStyle/>
                    <a:p>
                      <a:pPr algn="just">
                        <a:spcAft>
                          <a:spcPts val="0"/>
                        </a:spcAft>
                      </a:pPr>
                      <a:r>
                        <a:rPr lang="en-US" sz="1600" kern="100">
                          <a:effectLst/>
                        </a:rPr>
                        <a:t>.rar,.zip</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dirty="0">
                          <a:effectLst/>
                        </a:rPr>
                        <a:t>压缩文件</a:t>
                      </a:r>
                      <a:endParaRPr lang="zh-CN" sz="1600" kern="100" dirty="0">
                        <a:effectLst/>
                        <a:latin typeface="Times New Roman"/>
                        <a:ea typeface="宋体"/>
                      </a:endParaRPr>
                    </a:p>
                  </a:txBody>
                  <a:tcPr marL="68580" marR="68580" marT="0" marB="0"/>
                </a:tc>
                <a:tc>
                  <a:txBody>
                    <a:bodyPr/>
                    <a:lstStyle/>
                    <a:p>
                      <a:pPr algn="just">
                        <a:spcAft>
                          <a:spcPts val="0"/>
                        </a:spcAft>
                      </a:pPr>
                      <a:r>
                        <a:rPr lang="en-US" sz="1600" kern="100" dirty="0">
                          <a:effectLst/>
                        </a:rPr>
                        <a:t>.bmp, .gif, .jpg, jpeg</a:t>
                      </a:r>
                      <a:endParaRPr lang="zh-CN" sz="1600" kern="100" dirty="0">
                        <a:effectLst/>
                        <a:latin typeface="Times New Roman"/>
                        <a:ea typeface="宋体"/>
                      </a:endParaRPr>
                    </a:p>
                  </a:txBody>
                  <a:tcPr marL="68580" marR="68580" marT="0" marB="0"/>
                </a:tc>
                <a:tc>
                  <a:txBody>
                    <a:bodyPr/>
                    <a:lstStyle/>
                    <a:p>
                      <a:pPr algn="just">
                        <a:spcAft>
                          <a:spcPts val="0"/>
                        </a:spcAft>
                      </a:pPr>
                      <a:r>
                        <a:rPr lang="zh-CN" sz="1600" kern="100">
                          <a:effectLst/>
                        </a:rPr>
                        <a:t>图片文件</a:t>
                      </a:r>
                      <a:endParaRPr lang="zh-CN" sz="1600" kern="100">
                        <a:effectLst/>
                        <a:latin typeface="Times New Roman"/>
                        <a:ea typeface="宋体"/>
                      </a:endParaRPr>
                    </a:p>
                  </a:txBody>
                  <a:tcPr marL="68580" marR="68580" marT="0" marB="0"/>
                </a:tc>
              </a:tr>
              <a:tr h="390901">
                <a:tc>
                  <a:txBody>
                    <a:bodyPr/>
                    <a:lstStyle/>
                    <a:p>
                      <a:pPr algn="just">
                        <a:spcAft>
                          <a:spcPts val="0"/>
                        </a:spcAft>
                      </a:pPr>
                      <a:r>
                        <a:rPr lang="en-US" sz="1600" kern="100">
                          <a:effectLst/>
                        </a:rPr>
                        <a:t>.mp3, .wav,.wma,.mid</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a:effectLst/>
                        </a:rPr>
                        <a:t>音频文件</a:t>
                      </a:r>
                      <a:endParaRPr lang="zh-CN" sz="1600" kern="100">
                        <a:effectLst/>
                        <a:latin typeface="Times New Roman"/>
                        <a:ea typeface="宋体"/>
                      </a:endParaRPr>
                    </a:p>
                  </a:txBody>
                  <a:tcPr marL="68580" marR="68580" marT="0" marB="0"/>
                </a:tc>
                <a:tc>
                  <a:txBody>
                    <a:bodyPr/>
                    <a:lstStyle/>
                    <a:p>
                      <a:pPr algn="just">
                        <a:spcAft>
                          <a:spcPts val="0"/>
                        </a:spcAft>
                      </a:pPr>
                      <a:r>
                        <a:rPr lang="en-US" sz="1600" kern="100" dirty="0">
                          <a:effectLst/>
                        </a:rPr>
                        <a:t>.doc,  .</a:t>
                      </a:r>
                      <a:r>
                        <a:rPr lang="en-US" sz="1600" kern="100" dirty="0" err="1">
                          <a:effectLst/>
                        </a:rPr>
                        <a:t>docx</a:t>
                      </a:r>
                      <a:endParaRPr lang="zh-CN" sz="1600" kern="100" dirty="0">
                        <a:effectLst/>
                        <a:latin typeface="Times New Roman"/>
                        <a:ea typeface="宋体"/>
                      </a:endParaRPr>
                    </a:p>
                  </a:txBody>
                  <a:tcPr marL="68580" marR="68580" marT="0" marB="0"/>
                </a:tc>
                <a:tc>
                  <a:txBody>
                    <a:bodyPr/>
                    <a:lstStyle/>
                    <a:p>
                      <a:pPr algn="just">
                        <a:spcAft>
                          <a:spcPts val="0"/>
                        </a:spcAft>
                      </a:pPr>
                      <a:r>
                        <a:rPr lang="en-US" sz="1600" kern="100">
                          <a:effectLst/>
                        </a:rPr>
                        <a:t>Word</a:t>
                      </a:r>
                      <a:r>
                        <a:rPr lang="zh-CN" sz="1600" kern="100">
                          <a:effectLst/>
                        </a:rPr>
                        <a:t>文档</a:t>
                      </a:r>
                      <a:endParaRPr lang="zh-CN" sz="1600" kern="100">
                        <a:effectLst/>
                        <a:latin typeface="Times New Roman"/>
                        <a:ea typeface="宋体"/>
                      </a:endParaRPr>
                    </a:p>
                  </a:txBody>
                  <a:tcPr marL="68580" marR="68580" marT="0" marB="0"/>
                </a:tc>
              </a:tr>
              <a:tr h="390901">
                <a:tc>
                  <a:txBody>
                    <a:bodyPr/>
                    <a:lstStyle/>
                    <a:p>
                      <a:pPr algn="just">
                        <a:spcAft>
                          <a:spcPts val="0"/>
                        </a:spcAft>
                      </a:pPr>
                      <a:r>
                        <a:rPr lang="en-US" sz="1600" kern="100">
                          <a:effectLst/>
                        </a:rPr>
                        <a:t>.xls, .xlsx</a:t>
                      </a:r>
                      <a:endParaRPr lang="zh-CN" sz="1600" kern="100">
                        <a:effectLst/>
                        <a:latin typeface="Times New Roman"/>
                        <a:ea typeface="宋体"/>
                      </a:endParaRPr>
                    </a:p>
                  </a:txBody>
                  <a:tcPr marL="68580" marR="68580" marT="0" marB="0"/>
                </a:tc>
                <a:tc>
                  <a:txBody>
                    <a:bodyPr/>
                    <a:lstStyle/>
                    <a:p>
                      <a:pPr algn="just">
                        <a:spcAft>
                          <a:spcPts val="0"/>
                        </a:spcAft>
                      </a:pPr>
                      <a:r>
                        <a:rPr lang="en-US" sz="1600" kern="100">
                          <a:effectLst/>
                        </a:rPr>
                        <a:t>Excel</a:t>
                      </a:r>
                      <a:r>
                        <a:rPr lang="zh-CN" sz="1600" kern="100">
                          <a:effectLst/>
                        </a:rPr>
                        <a:t>工作薄</a:t>
                      </a:r>
                      <a:endParaRPr lang="zh-CN" sz="1600" kern="100">
                        <a:effectLst/>
                        <a:latin typeface="Times New Roman"/>
                        <a:ea typeface="宋体"/>
                      </a:endParaRPr>
                    </a:p>
                  </a:txBody>
                  <a:tcPr marL="68580" marR="68580" marT="0" marB="0"/>
                </a:tc>
                <a:tc>
                  <a:txBody>
                    <a:bodyPr/>
                    <a:lstStyle/>
                    <a:p>
                      <a:pPr algn="just">
                        <a:spcAft>
                          <a:spcPts val="0"/>
                        </a:spcAft>
                      </a:pPr>
                      <a:r>
                        <a:rPr lang="en-US" sz="1600" kern="100" dirty="0">
                          <a:effectLst/>
                        </a:rPr>
                        <a:t>.</a:t>
                      </a:r>
                      <a:r>
                        <a:rPr lang="en-US" sz="1600" kern="100" dirty="0" err="1">
                          <a:effectLst/>
                        </a:rPr>
                        <a:t>ppt</a:t>
                      </a:r>
                      <a:r>
                        <a:rPr lang="en-US" sz="1600" kern="100" dirty="0">
                          <a:effectLst/>
                        </a:rPr>
                        <a:t>,  .</a:t>
                      </a:r>
                      <a:r>
                        <a:rPr lang="en-US" sz="1600" kern="100" dirty="0" err="1">
                          <a:effectLst/>
                        </a:rPr>
                        <a:t>pptx</a:t>
                      </a:r>
                      <a:endParaRPr lang="zh-CN" sz="1600" kern="100" dirty="0">
                        <a:effectLst/>
                        <a:latin typeface="Times New Roman"/>
                        <a:ea typeface="宋体"/>
                      </a:endParaRPr>
                    </a:p>
                  </a:txBody>
                  <a:tcPr marL="68580" marR="68580" marT="0" marB="0"/>
                </a:tc>
                <a:tc>
                  <a:txBody>
                    <a:bodyPr/>
                    <a:lstStyle/>
                    <a:p>
                      <a:pPr algn="just">
                        <a:spcAft>
                          <a:spcPts val="0"/>
                        </a:spcAft>
                      </a:pPr>
                      <a:r>
                        <a:rPr lang="zh-CN" sz="1600" kern="100" dirty="0">
                          <a:effectLst/>
                        </a:rPr>
                        <a:t>演示文稿文件</a:t>
                      </a:r>
                      <a:endParaRPr lang="zh-CN" sz="1600" kern="100" dirty="0">
                        <a:effectLst/>
                        <a:latin typeface="Times New Roman"/>
                        <a:ea typeface="宋体"/>
                      </a:endParaRPr>
                    </a:p>
                  </a:txBody>
                  <a:tcPr marL="68580" marR="68580" marT="0" marB="0"/>
                </a:tc>
              </a:tr>
              <a:tr h="390901">
                <a:tc>
                  <a:txBody>
                    <a:bodyPr/>
                    <a:lstStyle/>
                    <a:p>
                      <a:pPr algn="just">
                        <a:spcAft>
                          <a:spcPts val="0"/>
                        </a:spcAft>
                      </a:pPr>
                      <a:r>
                        <a:rPr lang="en-US" sz="1600" kern="100">
                          <a:effectLst/>
                        </a:rPr>
                        <a:t>.avi, .mpg, .mov, .rm</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a:effectLst/>
                        </a:rPr>
                        <a:t>影视文件</a:t>
                      </a:r>
                      <a:endParaRPr lang="zh-CN" sz="1600" kern="100">
                        <a:effectLst/>
                        <a:latin typeface="Times New Roman"/>
                        <a:ea typeface="宋体"/>
                      </a:endParaRPr>
                    </a:p>
                  </a:txBody>
                  <a:tcPr marL="68580" marR="68580" marT="0" marB="0"/>
                </a:tc>
                <a:tc>
                  <a:txBody>
                    <a:bodyPr/>
                    <a:lstStyle/>
                    <a:p>
                      <a:pPr algn="just">
                        <a:spcAft>
                          <a:spcPts val="0"/>
                        </a:spcAft>
                      </a:pPr>
                      <a:r>
                        <a:rPr lang="en-US" sz="1600" kern="100">
                          <a:effectLst/>
                        </a:rPr>
                        <a:t>.ini</a:t>
                      </a:r>
                      <a:endParaRPr lang="zh-CN" sz="1600" kern="100">
                        <a:effectLst/>
                        <a:latin typeface="Times New Roman"/>
                        <a:ea typeface="宋体"/>
                      </a:endParaRPr>
                    </a:p>
                  </a:txBody>
                  <a:tcPr marL="68580" marR="68580" marT="0" marB="0"/>
                </a:tc>
                <a:tc>
                  <a:txBody>
                    <a:bodyPr/>
                    <a:lstStyle/>
                    <a:p>
                      <a:pPr algn="just">
                        <a:spcAft>
                          <a:spcPts val="0"/>
                        </a:spcAft>
                      </a:pPr>
                      <a:r>
                        <a:rPr lang="zh-CN" sz="1600" kern="100" dirty="0">
                          <a:effectLst/>
                        </a:rPr>
                        <a:t>系统配置文件</a:t>
                      </a:r>
                      <a:endParaRPr lang="zh-CN" sz="1600" kern="100" dirty="0">
                        <a:effectLst/>
                        <a:latin typeface="Times New Roman"/>
                        <a:ea typeface="宋体"/>
                      </a:endParaRPr>
                    </a:p>
                  </a:txBody>
                  <a:tcPr marL="68580" marR="68580" marT="0" marB="0"/>
                </a:tc>
              </a:tr>
            </a:tbl>
          </a:graphicData>
        </a:graphic>
      </p:graphicFrame>
      <p:sp>
        <p:nvSpPr>
          <p:cNvPr id="5" name="矩形 4"/>
          <p:cNvSpPr/>
          <p:nvPr/>
        </p:nvSpPr>
        <p:spPr>
          <a:xfrm>
            <a:off x="827584" y="3451163"/>
            <a:ext cx="2188420" cy="369332"/>
          </a:xfrm>
          <a:prstGeom prst="rect">
            <a:avLst/>
          </a:prstGeom>
        </p:spPr>
        <p:txBody>
          <a:bodyPr wrap="none">
            <a:spAutoFit/>
          </a:bodyPr>
          <a:lstStyle/>
          <a:p>
            <a:r>
              <a:rPr lang="zh-CN" altLang="zh-CN" dirty="0"/>
              <a:t>表</a:t>
            </a:r>
            <a:r>
              <a:rPr lang="en-US" altLang="zh-CN" dirty="0"/>
              <a:t> 4-2 </a:t>
            </a:r>
            <a:r>
              <a:rPr lang="zh-CN" altLang="zh-CN" dirty="0"/>
              <a:t>常见文件类型</a:t>
            </a:r>
            <a:endParaRPr lang="zh-CN" altLang="en-US" dirty="0"/>
          </a:p>
        </p:txBody>
      </p:sp>
    </p:spTree>
    <p:extLst>
      <p:ext uri="{BB962C8B-B14F-4D97-AF65-F5344CB8AC3E}">
        <p14:creationId xmlns:p14="http://schemas.microsoft.com/office/powerpoint/2010/main" val="39238380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660373" cy="3450696"/>
          </a:xfrm>
        </p:spPr>
        <p:txBody>
          <a:bodyPr>
            <a:normAutofit fontScale="92500"/>
          </a:bodyPr>
          <a:lstStyle/>
          <a:p>
            <a:pPr lvl="1"/>
            <a:r>
              <a:rPr lang="en-US" altLang="zh-CN" b="1" dirty="0"/>
              <a:t>2</a:t>
            </a:r>
            <a:r>
              <a:rPr lang="zh-CN" altLang="zh-CN" b="1" dirty="0"/>
              <a:t>．文件和文件夹的基本操作</a:t>
            </a:r>
            <a:endParaRPr lang="zh-CN" altLang="zh-CN" dirty="0"/>
          </a:p>
          <a:p>
            <a:pPr lvl="2"/>
            <a:r>
              <a:rPr lang="en-US" altLang="zh-CN" b="1" dirty="0"/>
              <a:t>(1)</a:t>
            </a:r>
            <a:r>
              <a:rPr lang="zh-CN" altLang="zh-CN" b="1" dirty="0"/>
              <a:t>文件或文件夹的选择与取消选择操作</a:t>
            </a:r>
            <a:endParaRPr lang="zh-CN" altLang="zh-CN" dirty="0"/>
          </a:p>
          <a:p>
            <a:pPr lvl="3"/>
            <a:r>
              <a:rPr lang="zh-CN" altLang="zh-CN" b="1" dirty="0"/>
              <a:t>选择单个文件或文件夹：</a:t>
            </a:r>
            <a:r>
              <a:rPr lang="zh-CN" altLang="zh-CN" dirty="0"/>
              <a:t>单击要选定的文件或文件夹。</a:t>
            </a:r>
          </a:p>
          <a:p>
            <a:pPr lvl="3"/>
            <a:r>
              <a:rPr lang="zh-CN" altLang="zh-CN" b="1" dirty="0"/>
              <a:t>选择多个连续文件或文件夹：</a:t>
            </a:r>
            <a:r>
              <a:rPr lang="zh-CN" altLang="zh-CN" dirty="0"/>
              <a:t>按住</a:t>
            </a:r>
            <a:r>
              <a:rPr lang="en-US" altLang="zh-CN" dirty="0"/>
              <a:t>Shift</a:t>
            </a:r>
            <a:r>
              <a:rPr lang="zh-CN" altLang="zh-CN" dirty="0"/>
              <a:t>键</a:t>
            </a:r>
            <a:r>
              <a:rPr lang="zh-CN" altLang="zh-CN" dirty="0" smtClean="0"/>
              <a:t>，</a:t>
            </a:r>
            <a:r>
              <a:rPr lang="zh-CN" altLang="en-US" dirty="0" smtClean="0"/>
              <a:t>再</a:t>
            </a:r>
            <a:r>
              <a:rPr lang="zh-CN" altLang="zh-CN" dirty="0" smtClean="0"/>
              <a:t>单击</a:t>
            </a:r>
            <a:r>
              <a:rPr lang="zh-CN" altLang="zh-CN" dirty="0"/>
              <a:t>要选择所有项。</a:t>
            </a:r>
          </a:p>
          <a:p>
            <a:pPr lvl="3"/>
            <a:r>
              <a:rPr lang="zh-CN" altLang="zh-CN" b="1" dirty="0"/>
              <a:t>选择多个非连续文件或文件夹：</a:t>
            </a:r>
            <a:r>
              <a:rPr lang="zh-CN" altLang="zh-CN" dirty="0"/>
              <a:t>按住</a:t>
            </a:r>
            <a:r>
              <a:rPr lang="en-US" altLang="zh-CN" dirty="0"/>
              <a:t>Ctrl</a:t>
            </a:r>
            <a:r>
              <a:rPr lang="zh-CN" altLang="zh-CN" dirty="0"/>
              <a:t>键</a:t>
            </a:r>
            <a:r>
              <a:rPr lang="zh-CN" altLang="zh-CN" dirty="0" smtClean="0"/>
              <a:t>，</a:t>
            </a:r>
            <a:r>
              <a:rPr lang="zh-CN" altLang="en-US" dirty="0" smtClean="0"/>
              <a:t>再</a:t>
            </a:r>
            <a:r>
              <a:rPr lang="zh-CN" altLang="zh-CN" dirty="0" smtClean="0"/>
              <a:t>单击</a:t>
            </a:r>
            <a:r>
              <a:rPr lang="zh-CN" altLang="zh-CN" dirty="0"/>
              <a:t>要选择</a:t>
            </a:r>
            <a:r>
              <a:rPr lang="zh-CN" altLang="zh-CN" dirty="0" smtClean="0"/>
              <a:t>的</a:t>
            </a:r>
            <a:r>
              <a:rPr lang="zh-CN" altLang="en-US" dirty="0" smtClean="0"/>
              <a:t>各</a:t>
            </a:r>
            <a:r>
              <a:rPr lang="zh-CN" altLang="zh-CN" dirty="0" smtClean="0"/>
              <a:t>项</a:t>
            </a:r>
            <a:r>
              <a:rPr lang="zh-CN" altLang="zh-CN" dirty="0"/>
              <a:t>。</a:t>
            </a:r>
          </a:p>
          <a:p>
            <a:pPr lvl="3"/>
            <a:r>
              <a:rPr lang="zh-CN" altLang="zh-CN" b="1" dirty="0"/>
              <a:t>全选：</a:t>
            </a:r>
            <a:r>
              <a:rPr lang="zh-CN" altLang="zh-CN" dirty="0"/>
              <a:t>选择“编辑”菜单中“全部选定”</a:t>
            </a:r>
            <a:r>
              <a:rPr lang="zh-CN" altLang="zh-CN" dirty="0" smtClean="0"/>
              <a:t>项</a:t>
            </a:r>
            <a:r>
              <a:rPr lang="zh-CN" altLang="en-US" dirty="0" smtClean="0"/>
              <a:t>；</a:t>
            </a:r>
            <a:r>
              <a:rPr lang="zh-CN" altLang="zh-CN" dirty="0" smtClean="0"/>
              <a:t>或用</a:t>
            </a:r>
            <a:r>
              <a:rPr lang="en-US" altLang="zh-CN" dirty="0" err="1"/>
              <a:t>Ctrl+A</a:t>
            </a:r>
            <a:r>
              <a:rPr lang="zh-CN" altLang="zh-CN" dirty="0" smtClean="0"/>
              <a:t>命令。</a:t>
            </a:r>
            <a:endParaRPr lang="zh-CN" altLang="zh-CN" dirty="0"/>
          </a:p>
          <a:p>
            <a:pPr lvl="3"/>
            <a:r>
              <a:rPr lang="zh-CN" altLang="zh-CN" b="1" dirty="0"/>
              <a:t>反向选择：</a:t>
            </a:r>
            <a:r>
              <a:rPr lang="zh-CN" altLang="zh-CN" dirty="0"/>
              <a:t>选择“编辑”菜单中“反向选择”项，选择原来未选择的文件。</a:t>
            </a:r>
          </a:p>
          <a:p>
            <a:pPr lvl="3"/>
            <a:r>
              <a:rPr lang="zh-CN" altLang="zh-CN" b="1" dirty="0"/>
              <a:t>取消选择：</a:t>
            </a:r>
            <a:r>
              <a:rPr lang="zh-CN" altLang="zh-CN" dirty="0"/>
              <a:t>单击窗口空白即可。或按住</a:t>
            </a:r>
            <a:r>
              <a:rPr lang="en-US" altLang="zh-CN" dirty="0"/>
              <a:t>Ctrl</a:t>
            </a:r>
            <a:r>
              <a:rPr lang="zh-CN" altLang="zh-CN" dirty="0"/>
              <a:t>键不放，单击要取消的文件或文件夹。</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19820960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372341" cy="3777869"/>
          </a:xfrm>
        </p:spPr>
        <p:txBody>
          <a:bodyPr>
            <a:normAutofit fontScale="70000" lnSpcReduction="20000"/>
          </a:bodyPr>
          <a:lstStyle/>
          <a:p>
            <a:pPr lvl="1"/>
            <a:r>
              <a:rPr lang="en-US" altLang="zh-CN" b="1" dirty="0"/>
              <a:t>(2)</a:t>
            </a:r>
            <a:r>
              <a:rPr lang="zh-CN" altLang="zh-CN" b="1" dirty="0"/>
              <a:t>文件或文件夹的打开或关闭操作</a:t>
            </a:r>
            <a:endParaRPr lang="zh-CN" altLang="zh-CN" dirty="0"/>
          </a:p>
          <a:p>
            <a:pPr lvl="2"/>
            <a:r>
              <a:rPr lang="zh-CN" altLang="zh-CN" dirty="0"/>
              <a:t>文件的打开：双击文件名</a:t>
            </a:r>
            <a:r>
              <a:rPr lang="en-US" altLang="zh-CN" dirty="0"/>
              <a:t>/</a:t>
            </a:r>
            <a:r>
              <a:rPr lang="zh-CN" altLang="zh-CN" dirty="0"/>
              <a:t>图标</a:t>
            </a:r>
            <a:r>
              <a:rPr lang="zh-CN" altLang="zh-CN" dirty="0" smtClean="0"/>
              <a:t>，将启动相关</a:t>
            </a:r>
            <a:r>
              <a:rPr lang="zh-CN" altLang="zh-CN" dirty="0"/>
              <a:t>应用程序</a:t>
            </a:r>
            <a:r>
              <a:rPr lang="zh-CN" altLang="zh-CN" dirty="0" smtClean="0"/>
              <a:t>并</a:t>
            </a:r>
            <a:r>
              <a:rPr lang="zh-CN" altLang="zh-CN" dirty="0"/>
              <a:t>打开该</a:t>
            </a:r>
            <a:r>
              <a:rPr lang="zh-CN" altLang="zh-CN" dirty="0" smtClean="0"/>
              <a:t>文件</a:t>
            </a:r>
            <a:r>
              <a:rPr lang="zh-CN" altLang="en-US" dirty="0" smtClean="0"/>
              <a:t>的</a:t>
            </a:r>
            <a:r>
              <a:rPr lang="zh-CN" altLang="zh-CN" dirty="0" smtClean="0"/>
              <a:t>窗口。</a:t>
            </a:r>
            <a:endParaRPr lang="zh-CN" altLang="zh-CN" dirty="0"/>
          </a:p>
          <a:p>
            <a:pPr lvl="2"/>
            <a:r>
              <a:rPr lang="zh-CN" altLang="zh-CN" dirty="0"/>
              <a:t>文件夹的打开：双击要打开的文件夹，在</a:t>
            </a:r>
            <a:r>
              <a:rPr lang="zh-CN" altLang="zh-CN" dirty="0" smtClean="0"/>
              <a:t>窗口工作区中</a:t>
            </a:r>
            <a:r>
              <a:rPr lang="zh-CN" altLang="zh-CN" dirty="0"/>
              <a:t>显示该文件夹的</a:t>
            </a:r>
            <a:r>
              <a:rPr lang="zh-CN" altLang="zh-CN" dirty="0" smtClean="0"/>
              <a:t>内容。</a:t>
            </a:r>
            <a:endParaRPr lang="zh-CN" altLang="zh-CN" dirty="0"/>
          </a:p>
          <a:p>
            <a:pPr lvl="1"/>
            <a:r>
              <a:rPr lang="en-US" altLang="zh-CN" b="1" dirty="0"/>
              <a:t>(3)</a:t>
            </a:r>
            <a:r>
              <a:rPr lang="zh-CN" altLang="zh-CN" b="1" dirty="0"/>
              <a:t>复制、移动文件或文件夹</a:t>
            </a:r>
            <a:endParaRPr lang="zh-CN" altLang="zh-CN" dirty="0"/>
          </a:p>
          <a:p>
            <a:pPr lvl="2"/>
            <a:r>
              <a:rPr lang="zh-CN" altLang="zh-CN" b="1" dirty="0"/>
              <a:t>文件或文件夹的复制</a:t>
            </a:r>
          </a:p>
          <a:p>
            <a:pPr lvl="3"/>
            <a:r>
              <a:rPr lang="en-US" altLang="zh-CN" dirty="0"/>
              <a:t>①</a:t>
            </a:r>
            <a:r>
              <a:rPr lang="zh-CN" altLang="zh-CN" dirty="0"/>
              <a:t>菜单方式：先选择要复制的文件或文件夹；再点击“编辑”菜单中的“复制”项；然后定位于目标位置，最后选择“编辑”菜单中“粘贴”项，完成文件</a:t>
            </a:r>
            <a:r>
              <a:rPr lang="en-US" altLang="zh-CN" dirty="0"/>
              <a:t>(</a:t>
            </a:r>
            <a:r>
              <a:rPr lang="zh-CN" altLang="zh-CN" dirty="0"/>
              <a:t>夹</a:t>
            </a:r>
            <a:r>
              <a:rPr lang="en-US" altLang="zh-CN" dirty="0"/>
              <a:t>)</a:t>
            </a:r>
            <a:r>
              <a:rPr lang="zh-CN" altLang="zh-CN" dirty="0"/>
              <a:t>复制。使用快捷菜单方法类似。</a:t>
            </a:r>
          </a:p>
          <a:p>
            <a:pPr lvl="3"/>
            <a:r>
              <a:rPr lang="zh-CN" altLang="zh-CN" dirty="0"/>
              <a:t>②键盘方式：先选择要复制的文件或文件夹；再按下</a:t>
            </a:r>
            <a:r>
              <a:rPr lang="en-US" altLang="zh-CN" dirty="0" err="1"/>
              <a:t>Ctrl+C</a:t>
            </a:r>
            <a:r>
              <a:rPr lang="zh-CN" altLang="zh-CN" dirty="0"/>
              <a:t>，然后定位于目标位置，再按下</a:t>
            </a:r>
            <a:r>
              <a:rPr lang="en-US" altLang="zh-CN" dirty="0" err="1"/>
              <a:t>Ctrl+V</a:t>
            </a:r>
            <a:r>
              <a:rPr lang="zh-CN" altLang="zh-CN" dirty="0"/>
              <a:t>，完成文件</a:t>
            </a:r>
            <a:r>
              <a:rPr lang="en-US" altLang="zh-CN" dirty="0"/>
              <a:t>(</a:t>
            </a:r>
            <a:r>
              <a:rPr lang="zh-CN" altLang="zh-CN" dirty="0"/>
              <a:t>夹</a:t>
            </a:r>
            <a:r>
              <a:rPr lang="en-US" altLang="zh-CN" dirty="0"/>
              <a:t>)</a:t>
            </a:r>
            <a:r>
              <a:rPr lang="zh-CN" altLang="zh-CN" dirty="0"/>
              <a:t>复制。</a:t>
            </a:r>
          </a:p>
          <a:p>
            <a:pPr lvl="2"/>
            <a:r>
              <a:rPr lang="zh-CN" altLang="zh-CN" b="1" dirty="0"/>
              <a:t>文件与文件夹的移动</a:t>
            </a:r>
          </a:p>
          <a:p>
            <a:pPr lvl="3"/>
            <a:r>
              <a:rPr lang="en-US" altLang="zh-CN" dirty="0"/>
              <a:t>①</a:t>
            </a:r>
            <a:r>
              <a:rPr lang="zh-CN" altLang="zh-CN" dirty="0"/>
              <a:t>菜单方式：先选择要移动的文件或文件夹；再点击“编辑”菜单中的“剪切”命令；然后定位于目标位置，最后选择“编辑”菜单中“粘贴”命令，完成文件</a:t>
            </a:r>
            <a:r>
              <a:rPr lang="en-US" altLang="zh-CN" dirty="0"/>
              <a:t>(</a:t>
            </a:r>
            <a:r>
              <a:rPr lang="zh-CN" altLang="zh-CN" dirty="0"/>
              <a:t>夹</a:t>
            </a:r>
            <a:r>
              <a:rPr lang="en-US" altLang="zh-CN" dirty="0"/>
              <a:t>)</a:t>
            </a:r>
            <a:r>
              <a:rPr lang="zh-CN" altLang="zh-CN" dirty="0"/>
              <a:t>移动。使用快捷菜单方法类似。</a:t>
            </a:r>
          </a:p>
          <a:p>
            <a:pPr lvl="3"/>
            <a:r>
              <a:rPr lang="zh-CN" altLang="zh-CN" dirty="0"/>
              <a:t>②键盘方式：先选择要移动的文件或文件夹；再按下</a:t>
            </a:r>
            <a:r>
              <a:rPr lang="en-US" altLang="zh-CN" dirty="0" err="1"/>
              <a:t>Ctrl+X</a:t>
            </a:r>
            <a:r>
              <a:rPr lang="zh-CN" altLang="zh-CN" dirty="0"/>
              <a:t>，然后定位于目标位置，再按下</a:t>
            </a:r>
            <a:r>
              <a:rPr lang="en-US" altLang="zh-CN" dirty="0" err="1"/>
              <a:t>Ctrl+V</a:t>
            </a:r>
            <a:r>
              <a:rPr lang="zh-CN" altLang="zh-CN" dirty="0"/>
              <a:t>，完成文件</a:t>
            </a:r>
            <a:r>
              <a:rPr lang="en-US" altLang="zh-CN" dirty="0"/>
              <a:t>(</a:t>
            </a:r>
            <a:r>
              <a:rPr lang="zh-CN" altLang="zh-CN" dirty="0"/>
              <a:t>夹</a:t>
            </a:r>
            <a:r>
              <a:rPr lang="en-US" altLang="zh-CN" dirty="0"/>
              <a:t>)</a:t>
            </a:r>
            <a:r>
              <a:rPr lang="zh-CN" altLang="zh-CN" dirty="0"/>
              <a:t>复制。</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3038132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0" y="2675467"/>
            <a:ext cx="7660373" cy="3450696"/>
          </a:xfrm>
        </p:spPr>
        <p:txBody>
          <a:bodyPr>
            <a:normAutofit fontScale="77500" lnSpcReduction="20000"/>
          </a:bodyPr>
          <a:lstStyle/>
          <a:p>
            <a:pPr lvl="1"/>
            <a:r>
              <a:rPr lang="en-US" altLang="zh-CN" b="1" dirty="0"/>
              <a:t>(4)</a:t>
            </a:r>
            <a:r>
              <a:rPr lang="zh-CN" altLang="zh-CN" b="1" dirty="0"/>
              <a:t>创建文件或文件夹</a:t>
            </a:r>
            <a:endParaRPr lang="zh-CN" altLang="zh-CN" dirty="0"/>
          </a:p>
          <a:p>
            <a:pPr lvl="2"/>
            <a:r>
              <a:rPr lang="zh-CN" altLang="zh-CN" b="1" dirty="0"/>
              <a:t>文件的创建</a:t>
            </a:r>
            <a:r>
              <a:rPr lang="zh-CN" altLang="zh-CN" b="1" dirty="0" smtClean="0"/>
              <a:t>：</a:t>
            </a:r>
            <a:r>
              <a:rPr lang="zh-CN" altLang="en-US" dirty="0" smtClean="0"/>
              <a:t>在</a:t>
            </a:r>
            <a:r>
              <a:rPr lang="zh-CN" altLang="zh-CN" dirty="0" smtClean="0"/>
              <a:t>“文件”</a:t>
            </a:r>
            <a:r>
              <a:rPr lang="zh-CN" altLang="zh-CN" dirty="0"/>
              <a:t>菜单的“新建”命令</a:t>
            </a:r>
            <a:r>
              <a:rPr lang="zh-CN" altLang="zh-CN" dirty="0" smtClean="0"/>
              <a:t>能新建</a:t>
            </a:r>
            <a:r>
              <a:rPr lang="zh-CN" altLang="zh-CN" dirty="0"/>
              <a:t>某些空</a:t>
            </a:r>
            <a:r>
              <a:rPr lang="zh-CN" altLang="zh-CN" dirty="0" smtClean="0"/>
              <a:t>文件，其</a:t>
            </a:r>
            <a:r>
              <a:rPr lang="zh-CN" altLang="zh-CN" dirty="0"/>
              <a:t>内容需要在对应的应用程序下才能创建</a:t>
            </a:r>
            <a:r>
              <a:rPr lang="zh-CN" altLang="zh-CN" dirty="0" smtClean="0"/>
              <a:t>。</a:t>
            </a:r>
            <a:r>
              <a:rPr lang="zh-CN" altLang="en-US" dirty="0" smtClean="0"/>
              <a:t>也可</a:t>
            </a:r>
            <a:r>
              <a:rPr lang="zh-CN" altLang="zh-CN" dirty="0" smtClean="0"/>
              <a:t>先</a:t>
            </a:r>
            <a:r>
              <a:rPr lang="zh-CN" altLang="zh-CN" dirty="0"/>
              <a:t>启动应用程序再创建文件。</a:t>
            </a:r>
          </a:p>
          <a:p>
            <a:pPr lvl="2"/>
            <a:r>
              <a:rPr lang="zh-CN" altLang="zh-CN" b="1" dirty="0"/>
              <a:t>文件夹的创建：</a:t>
            </a:r>
            <a:r>
              <a:rPr lang="zh-CN" altLang="zh-CN" dirty="0"/>
              <a:t>先</a:t>
            </a:r>
            <a:r>
              <a:rPr lang="zh-CN" altLang="zh-CN" dirty="0" smtClean="0"/>
              <a:t>选中文件夹</a:t>
            </a:r>
            <a:r>
              <a:rPr lang="zh-CN" altLang="zh-CN" dirty="0"/>
              <a:t>的位置，在“文件”菜单选择“新建”子菜单中的“文件夹”命令</a:t>
            </a:r>
            <a:r>
              <a:rPr lang="zh-CN" altLang="zh-CN" dirty="0" smtClean="0"/>
              <a:t>，输入</a:t>
            </a:r>
            <a:r>
              <a:rPr lang="zh-CN" altLang="zh-CN" dirty="0"/>
              <a:t>新</a:t>
            </a:r>
            <a:r>
              <a:rPr lang="zh-CN" altLang="zh-CN" dirty="0" smtClean="0"/>
              <a:t>文件夹名，</a:t>
            </a:r>
            <a:r>
              <a:rPr lang="zh-CN" altLang="en-US" dirty="0" smtClean="0"/>
              <a:t>再</a:t>
            </a:r>
            <a:r>
              <a:rPr lang="zh-CN" altLang="zh-CN" dirty="0" smtClean="0"/>
              <a:t>按</a:t>
            </a:r>
            <a:r>
              <a:rPr lang="en-US" altLang="zh-CN" dirty="0"/>
              <a:t>Enter</a:t>
            </a:r>
            <a:r>
              <a:rPr lang="zh-CN" altLang="zh-CN" dirty="0" smtClean="0"/>
              <a:t>键。</a:t>
            </a:r>
            <a:r>
              <a:rPr lang="zh-CN" altLang="en-US" dirty="0" smtClean="0"/>
              <a:t>也</a:t>
            </a:r>
            <a:r>
              <a:rPr lang="zh-CN" altLang="zh-CN" dirty="0" smtClean="0"/>
              <a:t>可用快捷</a:t>
            </a:r>
            <a:r>
              <a:rPr lang="zh-CN" altLang="en-US" dirty="0" smtClean="0"/>
              <a:t>菜单</a:t>
            </a:r>
            <a:r>
              <a:rPr lang="zh-CN" altLang="zh-CN" dirty="0" smtClean="0"/>
              <a:t>实现</a:t>
            </a:r>
            <a:r>
              <a:rPr lang="zh-CN" altLang="zh-CN" dirty="0"/>
              <a:t>。</a:t>
            </a:r>
          </a:p>
          <a:p>
            <a:pPr lvl="1"/>
            <a:r>
              <a:rPr lang="en-US" altLang="zh-CN" b="1" dirty="0"/>
              <a:t>(5)</a:t>
            </a:r>
            <a:r>
              <a:rPr lang="zh-CN" altLang="zh-CN" b="1" dirty="0"/>
              <a:t>删除文件或文件夹</a:t>
            </a:r>
            <a:endParaRPr lang="zh-CN" altLang="zh-CN" dirty="0"/>
          </a:p>
          <a:p>
            <a:pPr lvl="2"/>
            <a:r>
              <a:rPr lang="zh-CN" altLang="zh-CN" b="1" dirty="0"/>
              <a:t>使用键盘命令删除：</a:t>
            </a:r>
            <a:r>
              <a:rPr lang="zh-CN" altLang="zh-CN" dirty="0"/>
              <a:t>先选择要删除的文件或文件夹，然后按</a:t>
            </a:r>
            <a:r>
              <a:rPr lang="en-US" altLang="zh-CN" dirty="0"/>
              <a:t>Del</a:t>
            </a:r>
            <a:r>
              <a:rPr lang="zh-CN" altLang="zh-CN" dirty="0"/>
              <a:t>键。</a:t>
            </a:r>
          </a:p>
          <a:p>
            <a:pPr lvl="2"/>
            <a:r>
              <a:rPr lang="zh-CN" altLang="zh-CN" b="1" dirty="0"/>
              <a:t>使用菜单删除：</a:t>
            </a:r>
            <a:r>
              <a:rPr lang="zh-CN" altLang="zh-CN" dirty="0"/>
              <a:t>点击要删除的文件或文件夹，在“文件”菜单中选择“删除”命令。</a:t>
            </a:r>
          </a:p>
          <a:p>
            <a:pPr lvl="2"/>
            <a:r>
              <a:rPr lang="zh-CN" altLang="zh-CN" b="1" dirty="0"/>
              <a:t>使用快捷菜单：</a:t>
            </a:r>
            <a:r>
              <a:rPr lang="zh-CN" altLang="zh-CN" dirty="0"/>
              <a:t>右击删除的文件或文件夹，从快捷</a:t>
            </a:r>
            <a:r>
              <a:rPr lang="zh-CN" altLang="zh-CN" dirty="0" smtClean="0"/>
              <a:t>菜单选择</a:t>
            </a:r>
            <a:r>
              <a:rPr lang="zh-CN" altLang="zh-CN" dirty="0"/>
              <a:t>“删除”命令。</a:t>
            </a:r>
          </a:p>
          <a:p>
            <a:pPr lvl="2"/>
            <a:r>
              <a:rPr lang="zh-CN" altLang="zh-CN" b="1" dirty="0"/>
              <a:t>使用鼠标拖动：</a:t>
            </a:r>
            <a:r>
              <a:rPr lang="zh-CN" altLang="zh-CN" dirty="0"/>
              <a:t>直接将要删除的文件或文件夹拖曳到</a:t>
            </a:r>
            <a:r>
              <a:rPr lang="zh-CN" altLang="zh-CN" dirty="0" smtClean="0"/>
              <a:t>桌面“回收站”</a:t>
            </a:r>
            <a:r>
              <a:rPr lang="zh-CN" altLang="zh-CN" dirty="0"/>
              <a:t>中。</a:t>
            </a:r>
          </a:p>
          <a:p>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22093503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849877"/>
          </a:xfrm>
        </p:spPr>
        <p:txBody>
          <a:bodyPr>
            <a:normAutofit fontScale="77500" lnSpcReduction="20000"/>
          </a:bodyPr>
          <a:lstStyle/>
          <a:p>
            <a:pPr lvl="1"/>
            <a:r>
              <a:rPr lang="en-US" altLang="zh-CN" b="1" dirty="0"/>
              <a:t>(6)</a:t>
            </a:r>
            <a:r>
              <a:rPr lang="zh-CN" altLang="zh-CN" b="1" dirty="0"/>
              <a:t>重命名文件或文件夹</a:t>
            </a:r>
            <a:endParaRPr lang="zh-CN" altLang="zh-CN" dirty="0"/>
          </a:p>
          <a:p>
            <a:pPr lvl="2"/>
            <a:r>
              <a:rPr lang="zh-CN" altLang="zh-CN" dirty="0"/>
              <a:t>在文件或文件夹名处单击两次</a:t>
            </a:r>
            <a:r>
              <a:rPr lang="en-US" altLang="zh-CN" dirty="0"/>
              <a:t>(</a:t>
            </a:r>
            <a:r>
              <a:rPr lang="zh-CN" altLang="zh-CN" dirty="0"/>
              <a:t>间隔稍长</a:t>
            </a:r>
            <a:r>
              <a:rPr lang="en-US" altLang="zh-CN" dirty="0"/>
              <a:t>)</a:t>
            </a:r>
            <a:r>
              <a:rPr lang="zh-CN" altLang="zh-CN" dirty="0"/>
              <a:t>，在呈现的文本框中改名后按</a:t>
            </a:r>
            <a:r>
              <a:rPr lang="en-US" altLang="zh-CN" dirty="0"/>
              <a:t>Enter</a:t>
            </a:r>
            <a:r>
              <a:rPr lang="zh-CN" altLang="zh-CN" dirty="0"/>
              <a:t>键。</a:t>
            </a:r>
          </a:p>
          <a:p>
            <a:pPr lvl="2"/>
            <a:r>
              <a:rPr lang="zh-CN" altLang="zh-CN" dirty="0"/>
              <a:t>选择要更名文件或文件夹，选择“文件”菜单中“重命名”项，改名后按</a:t>
            </a:r>
            <a:r>
              <a:rPr lang="en-US" altLang="zh-CN" dirty="0"/>
              <a:t>Enter</a:t>
            </a:r>
            <a:r>
              <a:rPr lang="zh-CN" altLang="zh-CN" dirty="0"/>
              <a:t>键。</a:t>
            </a:r>
          </a:p>
          <a:p>
            <a:pPr lvl="2"/>
            <a:r>
              <a:rPr lang="zh-CN" altLang="zh-CN" dirty="0"/>
              <a:t>右击要更名的文件或文件夹，从快捷菜单中选择“重命名”项，改名后按</a:t>
            </a:r>
            <a:r>
              <a:rPr lang="en-US" altLang="zh-CN" dirty="0"/>
              <a:t>Enter</a:t>
            </a:r>
            <a:r>
              <a:rPr lang="zh-CN" altLang="zh-CN" dirty="0"/>
              <a:t>键。</a:t>
            </a:r>
          </a:p>
          <a:p>
            <a:pPr lvl="1"/>
            <a:r>
              <a:rPr lang="en-US" altLang="zh-CN" b="1" dirty="0"/>
              <a:t>(7)</a:t>
            </a:r>
            <a:r>
              <a:rPr lang="zh-CN" altLang="zh-CN" b="1" dirty="0"/>
              <a:t>文件或文件夹的属性与设置</a:t>
            </a:r>
            <a:endParaRPr lang="zh-CN" altLang="zh-CN" dirty="0"/>
          </a:p>
          <a:p>
            <a:pPr marL="301943" lvl="1" indent="0">
              <a:buNone/>
            </a:pPr>
            <a:r>
              <a:rPr lang="en-US" altLang="zh-CN" dirty="0" smtClean="0"/>
              <a:t>         </a:t>
            </a:r>
            <a:r>
              <a:rPr lang="zh-CN" altLang="zh-CN" dirty="0" smtClean="0"/>
              <a:t>文件</a:t>
            </a:r>
            <a:r>
              <a:rPr lang="zh-CN" altLang="zh-CN" dirty="0"/>
              <a:t>或文件夹属性是系统为文件或文件夹保存的目录信息的一部分，文件或文件夹属性对话框中一般可以显示类型、位置、大小、创建时间、占用空间等</a:t>
            </a:r>
            <a:r>
              <a:rPr lang="zh-CN" altLang="zh-CN" dirty="0" smtClean="0"/>
              <a:t>。文件</a:t>
            </a:r>
            <a:r>
              <a:rPr lang="zh-CN" altLang="zh-CN" dirty="0"/>
              <a:t>及文件夹</a:t>
            </a:r>
            <a:r>
              <a:rPr lang="zh-CN" altLang="zh-CN" dirty="0" smtClean="0"/>
              <a:t>的属性</a:t>
            </a:r>
            <a:r>
              <a:rPr lang="zh-CN" altLang="zh-CN" dirty="0"/>
              <a:t>可根据需要来</a:t>
            </a:r>
            <a:r>
              <a:rPr lang="zh-CN" altLang="zh-CN" dirty="0" smtClean="0"/>
              <a:t>设置：</a:t>
            </a:r>
            <a:endParaRPr lang="zh-CN" altLang="zh-CN" dirty="0"/>
          </a:p>
          <a:p>
            <a:pPr lvl="2"/>
            <a:r>
              <a:rPr lang="zh-CN" altLang="zh-CN" b="1" dirty="0"/>
              <a:t>只读：</a:t>
            </a:r>
            <a:r>
              <a:rPr lang="zh-CN" altLang="zh-CN" dirty="0"/>
              <a:t>设置了</a:t>
            </a:r>
            <a:r>
              <a:rPr lang="en-US" altLang="zh-CN" dirty="0"/>
              <a:t>“</a:t>
            </a:r>
            <a:r>
              <a:rPr lang="zh-CN" altLang="zh-CN" dirty="0"/>
              <a:t>只读</a:t>
            </a:r>
            <a:r>
              <a:rPr lang="en-US" altLang="zh-CN" dirty="0"/>
              <a:t>”</a:t>
            </a:r>
            <a:r>
              <a:rPr lang="zh-CN" altLang="zh-CN" dirty="0"/>
              <a:t>属性后，只能进行阅读操作，而不能修改和删除。</a:t>
            </a:r>
          </a:p>
          <a:p>
            <a:pPr lvl="2"/>
            <a:r>
              <a:rPr lang="zh-CN" altLang="zh-CN" b="1" dirty="0"/>
              <a:t>隐藏：</a:t>
            </a:r>
            <a:r>
              <a:rPr lang="zh-CN" altLang="zh-CN" dirty="0"/>
              <a:t>设置了</a:t>
            </a:r>
            <a:r>
              <a:rPr lang="en-US" altLang="zh-CN" dirty="0"/>
              <a:t>“</a:t>
            </a:r>
            <a:r>
              <a:rPr lang="zh-CN" altLang="zh-CN" dirty="0"/>
              <a:t>隐藏</a:t>
            </a:r>
            <a:r>
              <a:rPr lang="en-US" altLang="zh-CN" dirty="0"/>
              <a:t>”</a:t>
            </a:r>
            <a:r>
              <a:rPr lang="zh-CN" altLang="zh-CN" dirty="0"/>
              <a:t>属性后，该文件或文件夹通常不显示</a:t>
            </a:r>
            <a:r>
              <a:rPr lang="zh-CN" altLang="zh-CN" dirty="0" smtClean="0"/>
              <a:t>在</a:t>
            </a:r>
            <a:r>
              <a:rPr lang="zh-CN" altLang="en-US" dirty="0" smtClean="0"/>
              <a:t>窗格中</a:t>
            </a:r>
            <a:r>
              <a:rPr lang="zh-CN" altLang="zh-CN" dirty="0" smtClean="0"/>
              <a:t>。</a:t>
            </a:r>
            <a:endParaRPr lang="zh-CN" altLang="zh-CN" dirty="0"/>
          </a:p>
          <a:p>
            <a:pPr lvl="2"/>
            <a:r>
              <a:rPr lang="zh-CN" altLang="zh-CN" b="1" dirty="0" smtClean="0"/>
              <a:t>存档</a:t>
            </a:r>
            <a:r>
              <a:rPr lang="zh-CN" altLang="zh-CN" b="1" dirty="0"/>
              <a:t>：</a:t>
            </a:r>
            <a:r>
              <a:rPr lang="zh-CN" altLang="zh-CN" dirty="0"/>
              <a:t>该文件自上次备份以后被修改过，为一般的可读写文件。</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36698393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330" y="1772816"/>
            <a:ext cx="8363338" cy="432048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401330" y="6093296"/>
            <a:ext cx="8563158" cy="369332"/>
          </a:xfrm>
          <a:prstGeom prst="rect">
            <a:avLst/>
          </a:prstGeom>
        </p:spPr>
        <p:txBody>
          <a:bodyPr wrap="square">
            <a:spAutoFit/>
          </a:bodyPr>
          <a:lstStyle/>
          <a:p>
            <a:r>
              <a:rPr lang="zh-CN" altLang="en-US" dirty="0"/>
              <a:t>图</a:t>
            </a:r>
            <a:r>
              <a:rPr lang="en-US" altLang="zh-CN" dirty="0"/>
              <a:t>4-12 Windows 7</a:t>
            </a:r>
            <a:r>
              <a:rPr lang="zh-CN" altLang="en-US" dirty="0"/>
              <a:t>的文件属性对话框      </a:t>
            </a:r>
            <a:r>
              <a:rPr lang="zh-CN" altLang="en-US" dirty="0" smtClean="0"/>
              <a:t>             </a:t>
            </a:r>
            <a:r>
              <a:rPr lang="zh-CN" altLang="en-US" dirty="0"/>
              <a:t>图</a:t>
            </a:r>
            <a:r>
              <a:rPr lang="en-US" altLang="zh-CN" dirty="0"/>
              <a:t>4-13 Windows 7</a:t>
            </a:r>
            <a:r>
              <a:rPr lang="zh-CN" altLang="en-US" dirty="0"/>
              <a:t>的文件夹属性</a:t>
            </a:r>
            <a:r>
              <a:rPr lang="zh-CN" altLang="en-US" dirty="0" smtClean="0"/>
              <a:t>对话框  </a:t>
            </a:r>
            <a:endParaRPr lang="zh-CN" altLang="en-US" dirty="0"/>
          </a:p>
        </p:txBody>
      </p:sp>
    </p:spTree>
    <p:extLst>
      <p:ext uri="{BB962C8B-B14F-4D97-AF65-F5344CB8AC3E}">
        <p14:creationId xmlns:p14="http://schemas.microsoft.com/office/powerpoint/2010/main" val="2339495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1"/>
            <a:r>
              <a:rPr lang="zh-CN" altLang="zh-CN" b="1" dirty="0" smtClean="0"/>
              <a:t>语言</a:t>
            </a:r>
            <a:r>
              <a:rPr lang="zh-CN" altLang="zh-CN" b="1" dirty="0"/>
              <a:t>处理系统</a:t>
            </a:r>
            <a:r>
              <a:rPr lang="en-US" altLang="zh-CN" b="1" dirty="0"/>
              <a:t> </a:t>
            </a:r>
            <a:endParaRPr lang="zh-CN" altLang="zh-CN" dirty="0"/>
          </a:p>
          <a:p>
            <a:pPr lvl="2"/>
            <a:r>
              <a:rPr lang="zh-CN" altLang="zh-CN" dirty="0" smtClean="0"/>
              <a:t>能够</a:t>
            </a:r>
            <a:r>
              <a:rPr lang="zh-CN" altLang="zh-CN" dirty="0"/>
              <a:t>实现计算机自动完成处理任务的“语言”称为计算机程序设计语言，它们是一组记号和一组规则的集合</a:t>
            </a:r>
            <a:r>
              <a:rPr lang="zh-CN" altLang="zh-CN" dirty="0" smtClean="0"/>
              <a:t>。</a:t>
            </a:r>
            <a:endParaRPr lang="en-US" altLang="zh-CN" dirty="0" smtClean="0"/>
          </a:p>
          <a:p>
            <a:pPr lvl="3"/>
            <a:r>
              <a:rPr lang="zh-CN" altLang="zh-CN" dirty="0" smtClean="0"/>
              <a:t>具体</a:t>
            </a:r>
            <a:r>
              <a:rPr lang="zh-CN" altLang="zh-CN" dirty="0"/>
              <a:t>实现某处理任务的语句</a:t>
            </a:r>
            <a:r>
              <a:rPr lang="en-US" altLang="zh-CN" dirty="0"/>
              <a:t>(</a:t>
            </a:r>
            <a:r>
              <a:rPr lang="zh-CN" altLang="zh-CN" dirty="0"/>
              <a:t>或指令</a:t>
            </a:r>
            <a:r>
              <a:rPr lang="en-US" altLang="zh-CN" dirty="0"/>
              <a:t>)</a:t>
            </a:r>
            <a:r>
              <a:rPr lang="zh-CN" altLang="zh-CN" dirty="0"/>
              <a:t>的集合称为计算机程序，简称程序</a:t>
            </a:r>
            <a:r>
              <a:rPr lang="zh-CN" altLang="zh-CN" dirty="0" smtClean="0"/>
              <a:t>。</a:t>
            </a:r>
            <a:endParaRPr lang="en-US" altLang="zh-CN" dirty="0" smtClean="0"/>
          </a:p>
          <a:p>
            <a:pPr lvl="3"/>
            <a:r>
              <a:rPr lang="zh-CN" altLang="zh-CN" dirty="0" smtClean="0"/>
              <a:t>编写</a:t>
            </a:r>
            <a:r>
              <a:rPr lang="zh-CN" altLang="zh-CN" dirty="0"/>
              <a:t>程序的过程叫做程序设计</a:t>
            </a:r>
            <a:r>
              <a:rPr lang="zh-CN" altLang="zh-CN" dirty="0" smtClean="0"/>
              <a:t>。</a:t>
            </a:r>
            <a:endParaRPr lang="en-US" altLang="zh-CN" dirty="0" smtClean="0"/>
          </a:p>
          <a:p>
            <a:pPr lvl="2"/>
            <a:r>
              <a:rPr lang="zh-CN" altLang="en-US" dirty="0" smtClean="0"/>
              <a:t>计算机</a:t>
            </a:r>
            <a:r>
              <a:rPr lang="zh-CN" altLang="zh-CN" dirty="0" smtClean="0"/>
              <a:t>语言</a:t>
            </a:r>
            <a:r>
              <a:rPr lang="zh-CN" altLang="zh-CN" dirty="0"/>
              <a:t>三个</a:t>
            </a:r>
            <a:r>
              <a:rPr lang="zh-CN" altLang="zh-CN" dirty="0" smtClean="0"/>
              <a:t>阶段</a:t>
            </a:r>
            <a:r>
              <a:rPr lang="zh-CN" altLang="en-US" dirty="0" smtClean="0"/>
              <a:t>：</a:t>
            </a:r>
            <a:endParaRPr lang="zh-CN" altLang="zh-CN" dirty="0"/>
          </a:p>
          <a:p>
            <a:pPr lvl="3"/>
            <a:r>
              <a:rPr lang="zh-CN" altLang="zh-CN" b="1" dirty="0" smtClean="0"/>
              <a:t>机器语言</a:t>
            </a:r>
            <a:r>
              <a:rPr lang="zh-CN" altLang="en-US" b="1" dirty="0" smtClean="0"/>
              <a:t>：</a:t>
            </a:r>
            <a:r>
              <a:rPr lang="zh-CN" altLang="zh-CN" dirty="0" smtClean="0"/>
              <a:t>机器语言</a:t>
            </a:r>
            <a:r>
              <a:rPr lang="zh-CN" altLang="zh-CN" dirty="0"/>
              <a:t>是用二进制代码表示的语言，是计算机唯一可以直接识别并执行的语言</a:t>
            </a:r>
            <a:r>
              <a:rPr lang="zh-CN" altLang="zh-CN" dirty="0" smtClean="0"/>
              <a:t>。它</a:t>
            </a:r>
            <a:r>
              <a:rPr lang="zh-CN" altLang="zh-CN" dirty="0"/>
              <a:t>具有可以直接执行、容量小、运算速度快等优点。然而，机器语言与硬件高度相关、难记忆、容易错，程序的检查和调试都极为困难</a:t>
            </a:r>
            <a:r>
              <a:rPr lang="zh-CN" altLang="zh-CN" dirty="0" smtClean="0"/>
              <a:t>。</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4.1  </a:t>
            </a:r>
            <a:r>
              <a:rPr lang="zh-CN" altLang="zh-CN" b="1" dirty="0"/>
              <a:t>计算机软件系统基础</a:t>
            </a:r>
            <a:endParaRPr lang="zh-CN" altLang="en-US" dirty="0"/>
          </a:p>
        </p:txBody>
      </p:sp>
    </p:spTree>
    <p:extLst>
      <p:ext uri="{BB962C8B-B14F-4D97-AF65-F5344CB8AC3E}">
        <p14:creationId xmlns:p14="http://schemas.microsoft.com/office/powerpoint/2010/main" val="28023887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lvl="1"/>
            <a:r>
              <a:rPr lang="en-US" altLang="zh-CN" b="1" dirty="0"/>
              <a:t>3. </a:t>
            </a:r>
            <a:r>
              <a:rPr lang="zh-CN" altLang="zh-CN" b="1" dirty="0"/>
              <a:t>回收站</a:t>
            </a:r>
            <a:endParaRPr lang="zh-CN" altLang="zh-CN" dirty="0"/>
          </a:p>
          <a:p>
            <a:pPr lvl="1"/>
            <a:r>
              <a:rPr lang="zh-CN" altLang="zh-CN" dirty="0"/>
              <a:t>“回收站”是</a:t>
            </a:r>
            <a:r>
              <a:rPr lang="en-US" altLang="zh-CN" dirty="0"/>
              <a:t>Windows 7</a:t>
            </a:r>
            <a:r>
              <a:rPr lang="zh-CN" altLang="zh-CN" dirty="0"/>
              <a:t>开辟的一个用来存放用户删除的文件的临时区域。回收站中的</a:t>
            </a:r>
            <a:r>
              <a:rPr lang="zh-CN" altLang="zh-CN" dirty="0" smtClean="0"/>
              <a:t>文件</a:t>
            </a:r>
            <a:r>
              <a:rPr lang="en-US" altLang="zh-CN" dirty="0" smtClean="0"/>
              <a:t>/</a:t>
            </a:r>
            <a:r>
              <a:rPr lang="zh-CN" altLang="en-US" dirty="0" smtClean="0"/>
              <a:t>文件夹</a:t>
            </a:r>
            <a:r>
              <a:rPr lang="zh-CN" altLang="zh-CN" dirty="0" smtClean="0"/>
              <a:t>并没有</a:t>
            </a:r>
            <a:r>
              <a:rPr lang="zh-CN" altLang="zh-CN" dirty="0"/>
              <a:t>真正被删除，用户可以随时还原被删除的</a:t>
            </a:r>
            <a:r>
              <a:rPr lang="zh-CN" altLang="zh-CN" dirty="0" smtClean="0"/>
              <a:t>文件</a:t>
            </a:r>
            <a:r>
              <a:rPr lang="en-US" altLang="zh-CN" dirty="0"/>
              <a:t>/</a:t>
            </a:r>
            <a:r>
              <a:rPr lang="zh-CN" altLang="en-US" dirty="0"/>
              <a:t>文件夹</a:t>
            </a:r>
            <a:r>
              <a:rPr lang="zh-CN" altLang="zh-CN" dirty="0" smtClean="0"/>
              <a:t>。</a:t>
            </a:r>
            <a:endParaRPr lang="en-US" altLang="zh-CN" dirty="0" smtClean="0"/>
          </a:p>
          <a:p>
            <a:pPr lvl="1"/>
            <a:r>
              <a:rPr lang="zh-CN" altLang="zh-CN" dirty="0" smtClean="0"/>
              <a:t>回收站</a:t>
            </a:r>
            <a:r>
              <a:rPr lang="zh-CN" altLang="zh-CN" dirty="0"/>
              <a:t>的主要功能有：保存被删除的</a:t>
            </a:r>
            <a:r>
              <a:rPr lang="zh-CN" altLang="zh-CN" dirty="0" smtClean="0"/>
              <a:t>文件</a:t>
            </a:r>
            <a:r>
              <a:rPr lang="en-US" altLang="zh-CN" dirty="0"/>
              <a:t>/</a:t>
            </a:r>
            <a:r>
              <a:rPr lang="zh-CN" altLang="en-US" dirty="0"/>
              <a:t>文件夹</a:t>
            </a:r>
            <a:r>
              <a:rPr lang="zh-CN" altLang="zh-CN" dirty="0" smtClean="0"/>
              <a:t>、</a:t>
            </a:r>
            <a:r>
              <a:rPr lang="zh-CN" altLang="zh-CN" dirty="0"/>
              <a:t>永久性删除</a:t>
            </a:r>
            <a:r>
              <a:rPr lang="zh-CN" altLang="zh-CN" dirty="0" smtClean="0"/>
              <a:t>文件</a:t>
            </a:r>
            <a:r>
              <a:rPr lang="en-US" altLang="zh-CN" dirty="0"/>
              <a:t>/</a:t>
            </a:r>
            <a:r>
              <a:rPr lang="zh-CN" altLang="en-US" dirty="0"/>
              <a:t>文件夹</a:t>
            </a:r>
            <a:r>
              <a:rPr lang="zh-CN" altLang="zh-CN" dirty="0" smtClean="0"/>
              <a:t>和</a:t>
            </a:r>
            <a:r>
              <a:rPr lang="zh-CN" altLang="zh-CN" dirty="0"/>
              <a:t>还原被删除</a:t>
            </a:r>
            <a:r>
              <a:rPr lang="zh-CN" altLang="zh-CN" dirty="0" smtClean="0"/>
              <a:t>文件</a:t>
            </a:r>
            <a:r>
              <a:rPr lang="en-US" altLang="zh-CN" dirty="0"/>
              <a:t>/</a:t>
            </a:r>
            <a:r>
              <a:rPr lang="zh-CN" altLang="en-US" dirty="0"/>
              <a:t>文件夹</a:t>
            </a:r>
            <a:r>
              <a:rPr lang="zh-CN" altLang="zh-CN" dirty="0" smtClean="0"/>
              <a:t>。</a:t>
            </a:r>
            <a:endParaRPr lang="zh-CN" altLang="zh-CN" dirty="0"/>
          </a:p>
          <a:p>
            <a:pPr lvl="1"/>
            <a:r>
              <a:rPr lang="zh-CN" altLang="zh-CN" dirty="0"/>
              <a:t>“回收站”的位置、容量大小、工作模式、显示等属性可以在其属性对话框中设置。方法是：右击“回收站”图标，从其快捷菜单中选择“属性”项，系统将弹出“回收站属性”对话框</a:t>
            </a:r>
            <a:r>
              <a:rPr lang="zh-CN" altLang="zh-CN" dirty="0" smtClean="0"/>
              <a:t>，可</a:t>
            </a:r>
            <a:r>
              <a:rPr lang="zh-CN" altLang="zh-CN" dirty="0"/>
              <a:t>根据实际需要对回收站进行设置。</a:t>
            </a:r>
          </a:p>
          <a:p>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62714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2380184"/>
            <a:ext cx="3491880" cy="4032448"/>
          </a:xfrm>
        </p:spPr>
        <p:txBody>
          <a:bodyPr>
            <a:normAutofit/>
          </a:bodyPr>
          <a:lstStyle/>
          <a:p>
            <a:pPr lvl="1"/>
            <a:r>
              <a:rPr lang="en-US" altLang="zh-CN" b="1" dirty="0"/>
              <a:t>4</a:t>
            </a:r>
            <a:r>
              <a:rPr lang="zh-CN" altLang="zh-CN" b="1" dirty="0"/>
              <a:t>．磁盘</a:t>
            </a:r>
            <a:r>
              <a:rPr lang="zh-CN" altLang="zh-CN" b="1" dirty="0" smtClean="0"/>
              <a:t>管理</a:t>
            </a:r>
            <a:endParaRPr lang="en-US" altLang="zh-CN" b="1" dirty="0" smtClean="0"/>
          </a:p>
          <a:p>
            <a:pPr lvl="2"/>
            <a:r>
              <a:rPr lang="en-US" altLang="zh-CN" b="1" dirty="0"/>
              <a:t>(1)</a:t>
            </a:r>
            <a:r>
              <a:rPr lang="zh-CN" altLang="zh-CN" b="1" dirty="0"/>
              <a:t>查看磁盘属性</a:t>
            </a:r>
            <a:r>
              <a:rPr lang="zh-CN" altLang="zh-CN" b="1" dirty="0" smtClean="0"/>
              <a:t>：</a:t>
            </a:r>
            <a:r>
              <a:rPr lang="zh-CN" altLang="zh-CN" dirty="0" smtClean="0"/>
              <a:t>右</a:t>
            </a:r>
            <a:r>
              <a:rPr lang="zh-CN" altLang="zh-CN" dirty="0"/>
              <a:t>击要查看的磁盘图标，在弹出的快捷菜单中“属性”命令，将弹出“本地磁盘属性”对话框。其中包括了“常规”、“共享”、“安全”等</a:t>
            </a:r>
            <a:r>
              <a:rPr lang="en-US" altLang="zh-CN" dirty="0"/>
              <a:t>8</a:t>
            </a:r>
            <a:r>
              <a:rPr lang="zh-CN" altLang="zh-CN" dirty="0"/>
              <a:t>个选项卡，从中可以了解和设置磁盘的各种信息和共享等</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9912" y="1916832"/>
            <a:ext cx="3590925" cy="449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60814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 y="2636912"/>
            <a:ext cx="4716015" cy="4221088"/>
          </a:xfrm>
        </p:spPr>
        <p:txBody>
          <a:bodyPr>
            <a:normAutofit lnSpcReduction="10000"/>
          </a:bodyPr>
          <a:lstStyle/>
          <a:p>
            <a:pPr lvl="2"/>
            <a:r>
              <a:rPr lang="en-US" altLang="zh-CN" b="1" dirty="0"/>
              <a:t>(2)</a:t>
            </a:r>
            <a:r>
              <a:rPr lang="zh-CN" altLang="zh-CN" b="1" dirty="0"/>
              <a:t>磁盘检查和碎片整理：</a:t>
            </a:r>
            <a:r>
              <a:rPr lang="zh-CN" altLang="zh-CN" dirty="0"/>
              <a:t>从其“工具”选项卡中点击“开始检查”按钮，则弹出“检查本地磁盘”对话框，正确选择后点击“开始”按钮即可。碎片整理操作类似。</a:t>
            </a:r>
            <a:r>
              <a:rPr lang="en-US" altLang="zh-CN" dirty="0"/>
              <a:t>          </a:t>
            </a:r>
            <a:endParaRPr lang="zh-CN" altLang="zh-CN" dirty="0"/>
          </a:p>
          <a:p>
            <a:pPr lvl="2"/>
            <a:r>
              <a:rPr lang="en-US" altLang="zh-CN" b="1" dirty="0"/>
              <a:t>(3)</a:t>
            </a:r>
            <a:r>
              <a:rPr lang="zh-CN" altLang="zh-CN" b="1" dirty="0"/>
              <a:t>磁盘格式化：</a:t>
            </a:r>
            <a:r>
              <a:rPr lang="zh-CN" altLang="zh-CN" dirty="0"/>
              <a:t>磁盘格式化是在磁盘驱动器的所有数据区上写</a:t>
            </a:r>
            <a:r>
              <a:rPr lang="en-US" altLang="zh-CN" dirty="0"/>
              <a:t>0</a:t>
            </a:r>
            <a:r>
              <a:rPr lang="zh-CN" altLang="zh-CN" dirty="0"/>
              <a:t>的操作过程，同时对硬盘介质做一致性检测，并且标记出不可读和坏的扇区。由于磁盘在出厂时已经格式化过，所以只有在硬盘产生严重错误时才需要进行格式化。</a:t>
            </a:r>
            <a:endParaRPr lang="zh-CN" altLang="en-US" dirty="0"/>
          </a:p>
          <a:p>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2420888"/>
            <a:ext cx="2543175" cy="410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16995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3561846"/>
          </a:xfrm>
        </p:spPr>
        <p:txBody>
          <a:bodyPr>
            <a:normAutofit fontScale="85000" lnSpcReduction="20000"/>
          </a:bodyPr>
          <a:lstStyle/>
          <a:p>
            <a:pPr lvl="1"/>
            <a:r>
              <a:rPr lang="en-US" altLang="zh-CN" b="1" dirty="0"/>
              <a:t>5. </a:t>
            </a:r>
            <a:r>
              <a:rPr lang="zh-CN" altLang="zh-CN" b="1" dirty="0"/>
              <a:t>库及库的使用</a:t>
            </a:r>
            <a:endParaRPr lang="zh-CN" altLang="zh-CN" dirty="0"/>
          </a:p>
          <a:p>
            <a:pPr lvl="2"/>
            <a:r>
              <a:rPr lang="zh-CN" altLang="zh-CN" dirty="0"/>
              <a:t>库是</a:t>
            </a:r>
            <a:r>
              <a:rPr lang="en-US" altLang="zh-CN" dirty="0"/>
              <a:t>Windows 7</a:t>
            </a:r>
            <a:r>
              <a:rPr lang="zh-CN" altLang="zh-CN" dirty="0" smtClean="0"/>
              <a:t>操作系统推出</a:t>
            </a:r>
            <a:r>
              <a:rPr lang="zh-CN" altLang="zh-CN" dirty="0"/>
              <a:t>的一个有效的文件管理模式。库可以将我们需要的文件和文件夹以链接的形式集中到</a:t>
            </a:r>
            <a:r>
              <a:rPr lang="zh-CN" altLang="zh-CN" dirty="0" smtClean="0"/>
              <a:t>一起。库</a:t>
            </a:r>
            <a:r>
              <a:rPr lang="zh-CN" altLang="zh-CN" dirty="0"/>
              <a:t>中并不真正存储文件，其对象只是相应文件夹与文件的一个快照</a:t>
            </a:r>
            <a:r>
              <a:rPr lang="zh-CN" altLang="zh-CN" dirty="0" smtClean="0"/>
              <a:t>。</a:t>
            </a:r>
            <a:endParaRPr lang="en-US" altLang="zh-CN" dirty="0" smtClean="0"/>
          </a:p>
          <a:p>
            <a:pPr lvl="2"/>
            <a:r>
              <a:rPr lang="en-US" altLang="zh-CN" b="1" dirty="0" smtClean="0"/>
              <a:t>(1)</a:t>
            </a:r>
            <a:r>
              <a:rPr lang="zh-CN" altLang="zh-CN" b="1" dirty="0" smtClean="0"/>
              <a:t>库</a:t>
            </a:r>
            <a:r>
              <a:rPr lang="zh-CN" altLang="zh-CN" b="1" dirty="0"/>
              <a:t>的启动</a:t>
            </a:r>
            <a:endParaRPr lang="zh-CN" altLang="zh-CN" dirty="0"/>
          </a:p>
          <a:p>
            <a:pPr lvl="3"/>
            <a:r>
              <a:rPr lang="zh-CN" altLang="zh-CN" dirty="0" smtClean="0"/>
              <a:t>点击</a:t>
            </a:r>
            <a:r>
              <a:rPr lang="zh-CN" altLang="zh-CN" dirty="0"/>
              <a:t>任务栏中“开始”菜单旁边的文件夹图标来启动库；</a:t>
            </a:r>
          </a:p>
          <a:p>
            <a:pPr lvl="3"/>
            <a:r>
              <a:rPr lang="zh-CN" altLang="zh-CN" dirty="0"/>
              <a:t>双击“计算机”，在其窗口中点击左侧导航栏中的“库”。</a:t>
            </a:r>
          </a:p>
          <a:p>
            <a:pPr lvl="2"/>
            <a:r>
              <a:rPr lang="en-US" altLang="zh-CN" b="1" dirty="0" smtClean="0"/>
              <a:t>(2)</a:t>
            </a:r>
            <a:r>
              <a:rPr lang="zh-CN" altLang="zh-CN" b="1" dirty="0" smtClean="0"/>
              <a:t>新</a:t>
            </a:r>
            <a:r>
              <a:rPr lang="zh-CN" altLang="zh-CN" b="1" dirty="0"/>
              <a:t>建库</a:t>
            </a:r>
            <a:endParaRPr lang="zh-CN" altLang="zh-CN" dirty="0"/>
          </a:p>
          <a:p>
            <a:pPr lvl="2"/>
            <a:r>
              <a:rPr lang="zh-CN" altLang="en-US" dirty="0" smtClean="0"/>
              <a:t>除系统默认库以外，</a:t>
            </a:r>
            <a:r>
              <a:rPr lang="zh-CN" altLang="zh-CN" dirty="0" smtClean="0"/>
              <a:t>用户</a:t>
            </a:r>
            <a:r>
              <a:rPr lang="zh-CN" altLang="zh-CN" dirty="0"/>
              <a:t>还可以根据个人需要进行新</a:t>
            </a:r>
            <a:r>
              <a:rPr lang="zh-CN" altLang="zh-CN" dirty="0" smtClean="0"/>
              <a:t>建库：</a:t>
            </a:r>
            <a:endParaRPr lang="zh-CN" altLang="zh-CN" dirty="0"/>
          </a:p>
          <a:p>
            <a:pPr lvl="3"/>
            <a:r>
              <a:rPr lang="zh-CN" altLang="zh-CN" dirty="0"/>
              <a:t>启动“库”，点击菜单栏的“文件”→“新建”→库，即可创建一个库；</a:t>
            </a:r>
          </a:p>
          <a:p>
            <a:pPr lvl="3"/>
            <a:r>
              <a:rPr lang="zh-CN" altLang="zh-CN" dirty="0"/>
              <a:t>启动“库”，点击鼠标右键，选择“新建”→“库”，也可以创建一个库；</a:t>
            </a:r>
          </a:p>
          <a:p>
            <a:pPr lvl="3"/>
            <a:r>
              <a:rPr lang="zh-CN" altLang="zh-CN" dirty="0"/>
              <a:t>直接对着想要加入库的文件夹点击鼠标右键，选择“包含到库”→“创建新库”也可创建一个库</a:t>
            </a:r>
          </a:p>
          <a:p>
            <a:pPr lvl="1"/>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21634601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2"/>
            <a:r>
              <a:rPr lang="en-US" altLang="zh-CN" b="1" dirty="0"/>
              <a:t>(3) </a:t>
            </a:r>
            <a:r>
              <a:rPr lang="zh-CN" altLang="zh-CN" b="1" dirty="0"/>
              <a:t>向库中添加文件夹或文件</a:t>
            </a:r>
            <a:endParaRPr lang="zh-CN" altLang="zh-CN" dirty="0"/>
          </a:p>
          <a:p>
            <a:pPr lvl="2"/>
            <a:r>
              <a:rPr lang="zh-CN" altLang="zh-CN" dirty="0"/>
              <a:t>双击打开刚刚新建的库，点击“包括一个文件夹”，再选择想要添加的文件夹即可；</a:t>
            </a:r>
          </a:p>
          <a:p>
            <a:pPr lvl="2"/>
            <a:r>
              <a:rPr lang="zh-CN" altLang="zh-CN" dirty="0"/>
              <a:t>右击库，在快捷菜单中选择“属性”</a:t>
            </a:r>
            <a:r>
              <a:rPr lang="zh-CN" altLang="en-US" dirty="0"/>
              <a:t>中的</a:t>
            </a:r>
            <a:r>
              <a:rPr lang="zh-CN" altLang="zh-CN" dirty="0"/>
              <a:t>“包含文件夹”，选中要添加的文件夹即可；</a:t>
            </a:r>
          </a:p>
          <a:p>
            <a:pPr lvl="2"/>
            <a:r>
              <a:rPr lang="zh-CN" altLang="zh-CN" dirty="0"/>
              <a:t>右击想要添加某个文件夹，选择“包含到库中”，再选择目标库即可。</a:t>
            </a:r>
          </a:p>
          <a:p>
            <a:pPr lvl="2"/>
            <a:r>
              <a:rPr lang="en-US" altLang="zh-CN" b="1" dirty="0"/>
              <a:t>(4) </a:t>
            </a:r>
            <a:r>
              <a:rPr lang="zh-CN" altLang="zh-CN" b="1" dirty="0"/>
              <a:t>删除库</a:t>
            </a:r>
            <a:endParaRPr lang="zh-CN" altLang="zh-CN" dirty="0"/>
          </a:p>
          <a:p>
            <a:pPr lvl="2"/>
            <a:r>
              <a:rPr lang="zh-CN" altLang="zh-CN" dirty="0"/>
              <a:t>在“库”窗口中，右击要删除的库，在弹出的快捷菜单中选择“删除”</a:t>
            </a:r>
            <a:r>
              <a:rPr lang="zh-CN" altLang="en-US" dirty="0"/>
              <a:t>。</a:t>
            </a:r>
            <a:r>
              <a:rPr lang="zh-CN" altLang="zh-CN" dirty="0"/>
              <a:t>删除库对其包含的文件夹或文件没有影响。</a:t>
            </a:r>
          </a:p>
          <a:p>
            <a:endParaRPr lang="zh-CN" altLang="en-US" dirty="0"/>
          </a:p>
        </p:txBody>
      </p:sp>
      <p:sp>
        <p:nvSpPr>
          <p:cNvPr id="3" name="标题 2"/>
          <p:cNvSpPr>
            <a:spLocks noGrp="1"/>
          </p:cNvSpPr>
          <p:nvPr>
            <p:ph type="title"/>
          </p:nvPr>
        </p:nvSpPr>
        <p:spPr>
          <a:xfrm>
            <a:off x="467544" y="476672"/>
            <a:ext cx="8229600" cy="1252728"/>
          </a:xfrm>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25973185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b="1" dirty="0"/>
              <a:t>4.3.4 Windows 7</a:t>
            </a:r>
            <a:r>
              <a:rPr lang="zh-CN" altLang="zh-CN" b="1" dirty="0"/>
              <a:t>的控制面</a:t>
            </a:r>
            <a:r>
              <a:rPr lang="zh-CN" altLang="zh-CN" b="1" dirty="0" smtClean="0"/>
              <a:t>版</a:t>
            </a:r>
            <a:endParaRPr lang="en-US" altLang="zh-CN" b="1" dirty="0"/>
          </a:p>
          <a:p>
            <a:pPr marL="0" indent="0">
              <a:buNone/>
            </a:pPr>
            <a:r>
              <a:rPr lang="en-US" altLang="zh-CN" dirty="0" smtClean="0"/>
              <a:t>         </a:t>
            </a:r>
            <a:r>
              <a:rPr lang="zh-CN" altLang="zh-CN" dirty="0" smtClean="0"/>
              <a:t>控制面板</a:t>
            </a:r>
            <a:r>
              <a:rPr lang="zh-CN" altLang="zh-CN" dirty="0"/>
              <a:t>是用于系统资源管理的工具集。通过它，用户可以根据</a:t>
            </a:r>
            <a:r>
              <a:rPr lang="zh-CN" altLang="zh-CN" dirty="0" smtClean="0"/>
              <a:t>自己</a:t>
            </a:r>
            <a:r>
              <a:rPr lang="zh-CN" altLang="en-US" dirty="0" smtClean="0"/>
              <a:t>需要</a:t>
            </a:r>
            <a:r>
              <a:rPr lang="zh-CN" altLang="zh-CN" dirty="0" smtClean="0"/>
              <a:t>更</a:t>
            </a:r>
            <a:r>
              <a:rPr lang="zh-CN" altLang="en-US" dirty="0" smtClean="0"/>
              <a:t>计算机的</a:t>
            </a:r>
            <a:r>
              <a:rPr lang="zh-CN" altLang="zh-CN" dirty="0"/>
              <a:t>增加或删除</a:t>
            </a:r>
            <a:r>
              <a:rPr lang="zh-CN" altLang="en-US" dirty="0" smtClean="0"/>
              <a:t>硬件、</a:t>
            </a:r>
            <a:r>
              <a:rPr lang="zh-CN" altLang="zh-CN" dirty="0" smtClean="0"/>
              <a:t>软件</a:t>
            </a:r>
            <a:r>
              <a:rPr lang="zh-CN" altLang="zh-CN" dirty="0"/>
              <a:t>、对系统进行安全设置等</a:t>
            </a:r>
            <a:r>
              <a:rPr lang="zh-CN" altLang="zh-CN" dirty="0" smtClean="0"/>
              <a:t>。</a:t>
            </a:r>
            <a:endParaRPr lang="en-US" altLang="zh-CN" dirty="0" smtClean="0"/>
          </a:p>
          <a:p>
            <a:r>
              <a:rPr lang="zh-CN" altLang="zh-CN" b="1" dirty="0"/>
              <a:t>打开</a:t>
            </a:r>
            <a:r>
              <a:rPr lang="zh-CN" altLang="zh-CN" b="1" dirty="0" smtClean="0"/>
              <a:t>控制面板：</a:t>
            </a:r>
            <a:endParaRPr lang="en-US" altLang="zh-CN" b="1" dirty="0" smtClean="0"/>
          </a:p>
          <a:p>
            <a:pPr lvl="1"/>
            <a:r>
              <a:rPr lang="zh-CN" altLang="zh-CN" dirty="0" smtClean="0"/>
              <a:t>在</a:t>
            </a:r>
            <a:r>
              <a:rPr lang="zh-CN" altLang="zh-CN" dirty="0"/>
              <a:t>“计算机”窗口点击“打开控制面板”按钮</a:t>
            </a:r>
            <a:r>
              <a:rPr lang="zh-CN" altLang="zh-CN" dirty="0" smtClean="0"/>
              <a:t>；</a:t>
            </a:r>
            <a:endParaRPr lang="en-US" altLang="zh-CN" dirty="0" smtClean="0"/>
          </a:p>
          <a:p>
            <a:pPr lvl="1"/>
            <a:r>
              <a:rPr lang="zh-CN" altLang="zh-CN" dirty="0" smtClean="0"/>
              <a:t>在</a:t>
            </a:r>
            <a:r>
              <a:rPr lang="zh-CN" altLang="zh-CN" dirty="0"/>
              <a:t>“开始”菜单中点击“控制面板”按钮</a:t>
            </a:r>
            <a:r>
              <a:rPr lang="zh-CN" altLang="zh-CN" dirty="0" smtClean="0"/>
              <a:t>；</a:t>
            </a:r>
            <a:endParaRPr lang="en-US" altLang="zh-CN" dirty="0" smtClean="0"/>
          </a:p>
          <a:p>
            <a:pPr lvl="1"/>
            <a:r>
              <a:rPr lang="zh-CN" altLang="zh-CN" dirty="0" smtClean="0"/>
              <a:t>右</a:t>
            </a:r>
            <a:r>
              <a:rPr lang="zh-CN" altLang="zh-CN" dirty="0"/>
              <a:t>击“计算机”从其快捷菜单中选择</a:t>
            </a:r>
            <a:r>
              <a:rPr lang="zh-CN" altLang="zh-CN" dirty="0" smtClean="0"/>
              <a:t>“控制面板”</a:t>
            </a:r>
            <a:endParaRPr lang="en-US" altLang="zh-CN" dirty="0" smtClean="0"/>
          </a:p>
          <a:p>
            <a:pPr marL="0" indent="0">
              <a:buNone/>
            </a:pPr>
            <a:endParaRPr lang="en-US" altLang="zh-CN" dirty="0" smtClean="0"/>
          </a:p>
          <a:p>
            <a:pPr marL="301943" lvl="1" indent="0">
              <a:buNone/>
            </a:pPr>
            <a:r>
              <a:rPr lang="zh-CN" altLang="zh-CN" b="1" dirty="0" smtClean="0">
                <a:solidFill>
                  <a:srgbClr val="FF0000"/>
                </a:solidFill>
              </a:rPr>
              <a:t>无处</a:t>
            </a:r>
            <a:r>
              <a:rPr lang="zh-CN" altLang="zh-CN" b="1" dirty="0">
                <a:solidFill>
                  <a:srgbClr val="FF0000"/>
                </a:solidFill>
              </a:rPr>
              <a:t>不在的“控制面板”为用户管理计算机提供了方便。</a:t>
            </a:r>
            <a:endParaRPr lang="zh-CN" altLang="en-US" b="1" dirty="0">
              <a:solidFill>
                <a:srgbClr val="FF0000"/>
              </a:solidFill>
            </a:endParaRPr>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27715424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1"/>
            <a:ext cx="9180512" cy="6216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786273" y="6234325"/>
            <a:ext cx="3534942" cy="369332"/>
          </a:xfrm>
          <a:prstGeom prst="rect">
            <a:avLst/>
          </a:prstGeom>
        </p:spPr>
        <p:txBody>
          <a:bodyPr wrap="none">
            <a:spAutoFit/>
          </a:bodyPr>
          <a:lstStyle/>
          <a:p>
            <a:r>
              <a:rPr lang="zh-CN" altLang="zh-CN" dirty="0"/>
              <a:t>图</a:t>
            </a:r>
            <a:r>
              <a:rPr lang="en-US" altLang="zh-CN" dirty="0"/>
              <a:t>4-16 Windows 7</a:t>
            </a:r>
            <a:r>
              <a:rPr lang="zh-CN" altLang="zh-CN" dirty="0"/>
              <a:t>的控制面板窗口</a:t>
            </a:r>
            <a:endParaRPr lang="zh-CN" altLang="en-US" dirty="0"/>
          </a:p>
        </p:txBody>
      </p:sp>
    </p:spTree>
    <p:extLst>
      <p:ext uri="{BB962C8B-B14F-4D97-AF65-F5344CB8AC3E}">
        <p14:creationId xmlns:p14="http://schemas.microsoft.com/office/powerpoint/2010/main" val="39469992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1</a:t>
            </a:r>
            <a:r>
              <a:rPr lang="zh-CN" altLang="zh-CN" b="1" dirty="0"/>
              <a:t>．鼠标设置</a:t>
            </a:r>
            <a:endParaRPr lang="zh-CN" altLang="zh-CN" dirty="0"/>
          </a:p>
          <a:p>
            <a:pPr lvl="1"/>
            <a:r>
              <a:rPr lang="zh-CN" altLang="zh-CN" dirty="0" smtClean="0"/>
              <a:t>在</a:t>
            </a:r>
            <a:r>
              <a:rPr lang="en-US" altLang="zh-CN" dirty="0"/>
              <a:t>Windows 7</a:t>
            </a:r>
            <a:r>
              <a:rPr lang="zh-CN" altLang="zh-CN" dirty="0"/>
              <a:t>中，鼠标是一种极重要的输入设备，鼠标性能的好坏直接影响到工作效率</a:t>
            </a:r>
            <a:r>
              <a:rPr lang="zh-CN" altLang="zh-CN" dirty="0" smtClean="0"/>
              <a:t>。</a:t>
            </a:r>
            <a:endParaRPr lang="en-US" altLang="zh-CN" dirty="0" smtClean="0"/>
          </a:p>
          <a:p>
            <a:pPr lvl="1"/>
            <a:r>
              <a:rPr lang="zh-CN" altLang="zh-CN" dirty="0" smtClean="0"/>
              <a:t>在</a:t>
            </a:r>
            <a:r>
              <a:rPr lang="zh-CN" altLang="zh-CN" dirty="0"/>
              <a:t>控制面板窗口中双击“鼠标”项，即弹</a:t>
            </a:r>
            <a:r>
              <a:rPr lang="zh-CN" altLang="zh-CN" dirty="0" smtClean="0"/>
              <a:t>出“鼠标属性”</a:t>
            </a:r>
            <a:r>
              <a:rPr lang="zh-CN" altLang="zh-CN" dirty="0"/>
              <a:t>对话框</a:t>
            </a:r>
            <a:r>
              <a:rPr lang="zh-CN" altLang="zh-CN" dirty="0" smtClean="0"/>
              <a:t>。</a:t>
            </a:r>
            <a:endParaRPr lang="en-US" altLang="zh-CN" dirty="0" smtClean="0"/>
          </a:p>
          <a:p>
            <a:pPr lvl="1"/>
            <a:r>
              <a:rPr lang="zh-CN" altLang="zh-CN" dirty="0" smtClean="0"/>
              <a:t>在</a:t>
            </a:r>
            <a:r>
              <a:rPr lang="zh-CN" altLang="zh-CN" dirty="0"/>
              <a:t>该对话框中有</a:t>
            </a:r>
            <a:r>
              <a:rPr lang="en-US" altLang="zh-CN" dirty="0"/>
              <a:t>6</a:t>
            </a:r>
            <a:r>
              <a:rPr lang="zh-CN" altLang="zh-CN" dirty="0"/>
              <a:t>个选项卡，用来设置诸如左</a:t>
            </a:r>
            <a:r>
              <a:rPr lang="en-US" altLang="zh-CN" dirty="0"/>
              <a:t>/</a:t>
            </a:r>
            <a:r>
              <a:rPr lang="zh-CN" altLang="zh-CN" dirty="0"/>
              <a:t>右手型鼠标、鼠标的双击速度、指针方案、可见性和鼠标的移动速度等。</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40051210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grpSp>
        <p:nvGrpSpPr>
          <p:cNvPr id="4" name="Group 2"/>
          <p:cNvGrpSpPr>
            <a:grpSpLocks/>
          </p:cNvGrpSpPr>
          <p:nvPr/>
        </p:nvGrpSpPr>
        <p:grpSpPr bwMode="auto">
          <a:xfrm>
            <a:off x="0" y="1758029"/>
            <a:ext cx="9144000" cy="4623299"/>
            <a:chOff x="1890" y="7299"/>
            <a:chExt cx="8256" cy="4065"/>
          </a:xfrm>
        </p:grpSpPr>
        <p:pic>
          <p:nvPicPr>
            <p:cNvPr id="4099"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0" y="7299"/>
              <a:ext cx="3990" cy="4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8" y="7299"/>
              <a:ext cx="3908" cy="4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38317" y="6399231"/>
            <a:ext cx="9119212" cy="369332"/>
          </a:xfrm>
          <a:prstGeom prst="rect">
            <a:avLst/>
          </a:prstGeom>
        </p:spPr>
        <p:txBody>
          <a:bodyPr wrap="square">
            <a:spAutoFit/>
          </a:bodyPr>
          <a:lstStyle/>
          <a:p>
            <a:r>
              <a:rPr lang="en-US" altLang="zh-CN" dirty="0" smtClean="0"/>
              <a:t>      </a:t>
            </a:r>
            <a:r>
              <a:rPr lang="zh-CN" altLang="zh-CN" dirty="0" smtClean="0"/>
              <a:t>图</a:t>
            </a:r>
            <a:r>
              <a:rPr lang="en-US" altLang="zh-CN" dirty="0"/>
              <a:t>4-17  Windows 7</a:t>
            </a:r>
            <a:r>
              <a:rPr lang="zh-CN" altLang="zh-CN" dirty="0"/>
              <a:t>的鼠标属性对话框</a:t>
            </a:r>
            <a:r>
              <a:rPr lang="en-US" altLang="zh-CN" dirty="0"/>
              <a:t>    </a:t>
            </a:r>
            <a:r>
              <a:rPr lang="en-US" altLang="zh-CN" dirty="0" smtClean="0"/>
              <a:t>                      </a:t>
            </a:r>
            <a:r>
              <a:rPr lang="zh-CN" altLang="zh-CN" dirty="0"/>
              <a:t>图</a:t>
            </a:r>
            <a:r>
              <a:rPr lang="en-US" altLang="zh-CN" dirty="0"/>
              <a:t>4-18  Windows 7</a:t>
            </a:r>
            <a:r>
              <a:rPr lang="zh-CN" altLang="zh-CN" dirty="0"/>
              <a:t>的键盘属性对话框</a:t>
            </a:r>
            <a:endParaRPr lang="zh-CN" altLang="en-US" dirty="0"/>
          </a:p>
        </p:txBody>
      </p:sp>
    </p:spTree>
    <p:extLst>
      <p:ext uri="{BB962C8B-B14F-4D97-AF65-F5344CB8AC3E}">
        <p14:creationId xmlns:p14="http://schemas.microsoft.com/office/powerpoint/2010/main" val="10933580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b="1" dirty="0"/>
              <a:t>2</a:t>
            </a:r>
            <a:r>
              <a:rPr lang="zh-CN" altLang="zh-CN" b="1" dirty="0"/>
              <a:t>．键盘设置</a:t>
            </a:r>
            <a:endParaRPr lang="zh-CN" altLang="zh-CN" dirty="0"/>
          </a:p>
          <a:p>
            <a:pPr marL="301943" lvl="1" indent="0">
              <a:buNone/>
            </a:pPr>
            <a:r>
              <a:rPr lang="en-US" altLang="zh-CN" dirty="0" smtClean="0"/>
              <a:t>         </a:t>
            </a:r>
            <a:r>
              <a:rPr lang="zh-CN" altLang="zh-CN" dirty="0" smtClean="0"/>
              <a:t>双击</a:t>
            </a:r>
            <a:r>
              <a:rPr lang="zh-CN" altLang="zh-CN" dirty="0"/>
              <a:t>控制面板上的“键盘”项，将弹</a:t>
            </a:r>
            <a:r>
              <a:rPr lang="zh-CN" altLang="zh-CN" dirty="0" smtClean="0"/>
              <a:t>出“键盘属性”</a:t>
            </a:r>
            <a:r>
              <a:rPr lang="zh-CN" altLang="zh-CN" dirty="0"/>
              <a:t>对话框，其中有</a:t>
            </a:r>
            <a:r>
              <a:rPr lang="en-US" altLang="zh-CN" dirty="0"/>
              <a:t>2</a:t>
            </a:r>
            <a:r>
              <a:rPr lang="zh-CN" altLang="zh-CN" dirty="0"/>
              <a:t>个选项卡。“速度”选项卡用于设置字符重复延缓时间、重复率和光标闪烁频率等；“硬件”选项卡以查看键盘的硬件情况并进行设置。</a:t>
            </a:r>
          </a:p>
          <a:p>
            <a:r>
              <a:rPr lang="en-US" altLang="zh-CN" b="1" dirty="0"/>
              <a:t>3</a:t>
            </a:r>
            <a:r>
              <a:rPr lang="zh-CN" altLang="zh-CN" b="1" dirty="0"/>
              <a:t>．显示设置</a:t>
            </a:r>
            <a:endParaRPr lang="zh-CN" altLang="zh-CN" dirty="0"/>
          </a:p>
          <a:p>
            <a:pPr marL="301943" lvl="1" indent="0">
              <a:buNone/>
            </a:pPr>
            <a:r>
              <a:rPr lang="en-US" altLang="zh-CN" dirty="0" smtClean="0"/>
              <a:t>           </a:t>
            </a:r>
            <a:r>
              <a:rPr lang="zh-CN" altLang="zh-CN" dirty="0" smtClean="0"/>
              <a:t>在</a:t>
            </a:r>
            <a:r>
              <a:rPr lang="zh-CN" altLang="zh-CN" dirty="0"/>
              <a:t>控制面板中双击“显示”项，将弹</a:t>
            </a:r>
            <a:r>
              <a:rPr lang="zh-CN" altLang="zh-CN" dirty="0" smtClean="0"/>
              <a:t>出“显示”</a:t>
            </a:r>
            <a:r>
              <a:rPr lang="zh-CN" altLang="zh-CN" dirty="0"/>
              <a:t>窗口，其中左边窗格上部为显示器的分辨率、亮度、校准颜色、更改显示器设置等系统定制的设置功能列表，其下部有“个性化”设置选项。显示器的特性都可以通过该窗口进行设置。</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3384273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633853"/>
          </a:xfrm>
        </p:spPr>
        <p:txBody>
          <a:bodyPr>
            <a:normAutofit/>
          </a:bodyPr>
          <a:lstStyle/>
          <a:p>
            <a:pPr lvl="2"/>
            <a:r>
              <a:rPr lang="zh-CN" altLang="zh-CN" b="1" dirty="0" smtClean="0"/>
              <a:t>汇编语言</a:t>
            </a:r>
            <a:r>
              <a:rPr lang="en-US" altLang="zh-CN" b="1" dirty="0" smtClean="0"/>
              <a:t> </a:t>
            </a:r>
            <a:r>
              <a:rPr lang="zh-CN" altLang="en-US" b="1" dirty="0" smtClean="0"/>
              <a:t>：</a:t>
            </a:r>
            <a:r>
              <a:rPr lang="zh-CN" altLang="zh-CN" dirty="0" smtClean="0"/>
              <a:t>用</a:t>
            </a:r>
            <a:r>
              <a:rPr lang="zh-CN" altLang="zh-CN" dirty="0"/>
              <a:t>助记符来</a:t>
            </a:r>
            <a:r>
              <a:rPr lang="zh-CN" altLang="zh-CN" dirty="0" smtClean="0"/>
              <a:t>表示</a:t>
            </a:r>
            <a:r>
              <a:rPr lang="zh-CN" altLang="en-US" dirty="0" smtClean="0"/>
              <a:t>的</a:t>
            </a:r>
            <a:r>
              <a:rPr lang="zh-CN" altLang="zh-CN" dirty="0" smtClean="0"/>
              <a:t>机器语言。提高</a:t>
            </a:r>
            <a:r>
              <a:rPr lang="zh-CN" altLang="zh-CN" dirty="0"/>
              <a:t>了程序的可读性</a:t>
            </a:r>
            <a:r>
              <a:rPr lang="zh-CN" altLang="zh-CN" dirty="0" smtClean="0"/>
              <a:t>。用</a:t>
            </a:r>
            <a:r>
              <a:rPr lang="zh-CN" altLang="zh-CN" dirty="0"/>
              <a:t>汇编语言编写的程序称为汇编源程序</a:t>
            </a:r>
            <a:r>
              <a:rPr lang="zh-CN" altLang="zh-CN" dirty="0" smtClean="0"/>
              <a:t>。</a:t>
            </a:r>
            <a:r>
              <a:rPr lang="zh-CN" altLang="en-US" dirty="0" smtClean="0"/>
              <a:t>把</a:t>
            </a:r>
            <a:r>
              <a:rPr lang="zh-CN" altLang="zh-CN" dirty="0" smtClean="0"/>
              <a:t>汇编源程序“翻译”</a:t>
            </a:r>
            <a:r>
              <a:rPr lang="zh-CN" altLang="zh-CN" dirty="0"/>
              <a:t>成</a:t>
            </a:r>
            <a:r>
              <a:rPr lang="zh-CN" altLang="zh-CN" dirty="0" smtClean="0"/>
              <a:t>机器</a:t>
            </a:r>
            <a:r>
              <a:rPr lang="zh-CN" altLang="en-US" dirty="0" smtClean="0"/>
              <a:t>语言的</a:t>
            </a:r>
            <a:r>
              <a:rPr lang="zh-CN" altLang="zh-CN" dirty="0" smtClean="0"/>
              <a:t>过程</a:t>
            </a:r>
            <a:r>
              <a:rPr lang="zh-CN" altLang="zh-CN" dirty="0"/>
              <a:t>称为“汇编”，相关软件称为汇编程序</a:t>
            </a:r>
            <a:r>
              <a:rPr lang="zh-CN" altLang="zh-CN" dirty="0" smtClean="0"/>
              <a:t>。</a:t>
            </a:r>
            <a:r>
              <a:rPr lang="en-US" altLang="zh-CN" dirty="0" smtClean="0"/>
              <a:t> </a:t>
            </a:r>
            <a:endParaRPr lang="zh-CN" altLang="zh-CN" dirty="0"/>
          </a:p>
          <a:p>
            <a:pPr lvl="2"/>
            <a:r>
              <a:rPr lang="zh-CN" altLang="zh-CN" b="1" dirty="0" smtClean="0"/>
              <a:t>高级语言</a:t>
            </a:r>
            <a:r>
              <a:rPr lang="en-US" altLang="zh-CN" b="1" dirty="0" smtClean="0"/>
              <a:t> </a:t>
            </a:r>
            <a:r>
              <a:rPr lang="zh-CN" altLang="en-US" b="1" dirty="0" smtClean="0"/>
              <a:t>：</a:t>
            </a:r>
            <a:r>
              <a:rPr lang="zh-CN" altLang="zh-CN" dirty="0" smtClean="0"/>
              <a:t>实现</a:t>
            </a:r>
            <a:r>
              <a:rPr lang="zh-CN" altLang="zh-CN" dirty="0"/>
              <a:t>既接近于自然语言又不依赖硬件的计算机程序编写</a:t>
            </a:r>
            <a:r>
              <a:rPr lang="zh-CN" altLang="zh-CN" dirty="0" smtClean="0"/>
              <a:t>方式</a:t>
            </a:r>
            <a:r>
              <a:rPr lang="zh-CN" altLang="en-US" dirty="0" smtClean="0"/>
              <a:t>。</a:t>
            </a:r>
            <a:r>
              <a:rPr lang="zh-CN" altLang="zh-CN" dirty="0" smtClean="0"/>
              <a:t>采用</a:t>
            </a:r>
            <a:r>
              <a:rPr lang="zh-CN" altLang="zh-CN" dirty="0"/>
              <a:t>两种方式来执行由高级语言编写的源程序</a:t>
            </a:r>
            <a:r>
              <a:rPr lang="zh-CN" altLang="zh-CN" dirty="0" smtClean="0"/>
              <a:t>：</a:t>
            </a:r>
            <a:endParaRPr lang="en-US" altLang="zh-CN" dirty="0" smtClean="0"/>
          </a:p>
          <a:p>
            <a:pPr lvl="3"/>
            <a:r>
              <a:rPr lang="zh-CN" altLang="zh-CN" dirty="0" smtClean="0"/>
              <a:t>编译</a:t>
            </a:r>
            <a:r>
              <a:rPr lang="zh-CN" altLang="zh-CN" dirty="0"/>
              <a:t>方式是采用编译器把高级语言源程序一次性翻译成机器可执行的目标程序，然后再执行这个目标程序</a:t>
            </a:r>
            <a:r>
              <a:rPr lang="zh-CN" altLang="zh-CN" dirty="0" smtClean="0"/>
              <a:t>。</a:t>
            </a:r>
            <a:endParaRPr lang="zh-CN" altLang="zh-CN" dirty="0"/>
          </a:p>
          <a:p>
            <a:pPr lvl="3"/>
            <a:r>
              <a:rPr lang="zh-CN" altLang="zh-CN" dirty="0"/>
              <a:t>解释方式是采用解释软件把高级语言源程序逐句地翻译，译出一句立即执行一句，边解释边执行</a:t>
            </a:r>
            <a:r>
              <a:rPr lang="zh-CN" altLang="zh-CN" dirty="0" smtClean="0"/>
              <a:t>。</a:t>
            </a:r>
            <a:endParaRPr lang="zh-CN" altLang="en-US" dirty="0"/>
          </a:p>
        </p:txBody>
      </p:sp>
      <p:sp>
        <p:nvSpPr>
          <p:cNvPr id="3" name="标题 2"/>
          <p:cNvSpPr>
            <a:spLocks noGrp="1"/>
          </p:cNvSpPr>
          <p:nvPr>
            <p:ph type="title"/>
          </p:nvPr>
        </p:nvSpPr>
        <p:spPr/>
        <p:txBody>
          <a:bodyPr/>
          <a:lstStyle/>
          <a:p>
            <a:r>
              <a:rPr lang="en-US" altLang="zh-CN" b="1" dirty="0"/>
              <a:t>4.1  </a:t>
            </a:r>
            <a:r>
              <a:rPr lang="zh-CN" altLang="zh-CN" b="1" dirty="0"/>
              <a:t>计算机软件系统基础</a:t>
            </a:r>
            <a:endParaRPr lang="zh-CN" altLang="en-US" dirty="0"/>
          </a:p>
        </p:txBody>
      </p:sp>
    </p:spTree>
    <p:extLst>
      <p:ext uri="{BB962C8B-B14F-4D97-AF65-F5344CB8AC3E}">
        <p14:creationId xmlns:p14="http://schemas.microsoft.com/office/powerpoint/2010/main" val="41650029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grpSp>
        <p:nvGrpSpPr>
          <p:cNvPr id="4" name="Group 2"/>
          <p:cNvGrpSpPr>
            <a:grpSpLocks/>
          </p:cNvGrpSpPr>
          <p:nvPr/>
        </p:nvGrpSpPr>
        <p:grpSpPr bwMode="auto">
          <a:xfrm>
            <a:off x="107504" y="1844824"/>
            <a:ext cx="8856984" cy="4254924"/>
            <a:chOff x="1800" y="1933"/>
            <a:chExt cx="8175" cy="2768"/>
          </a:xfrm>
        </p:grpSpPr>
        <p:pic>
          <p:nvPicPr>
            <p:cNvPr id="5123"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0" y="1933"/>
              <a:ext cx="4080" cy="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5" y="1933"/>
              <a:ext cx="4020" cy="2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467544" y="6217199"/>
            <a:ext cx="8208912" cy="369332"/>
          </a:xfrm>
          <a:prstGeom prst="rect">
            <a:avLst/>
          </a:prstGeom>
        </p:spPr>
        <p:txBody>
          <a:bodyPr wrap="square">
            <a:spAutoFit/>
          </a:bodyPr>
          <a:lstStyle/>
          <a:p>
            <a:r>
              <a:rPr lang="zh-CN" altLang="zh-CN" dirty="0"/>
              <a:t>图</a:t>
            </a:r>
            <a:r>
              <a:rPr lang="en-US" altLang="zh-CN" dirty="0"/>
              <a:t>4-19  Windows 7</a:t>
            </a:r>
            <a:r>
              <a:rPr lang="zh-CN" altLang="zh-CN" dirty="0"/>
              <a:t>的显示窗口</a:t>
            </a:r>
            <a:r>
              <a:rPr lang="en-US" altLang="zh-CN" dirty="0"/>
              <a:t>         </a:t>
            </a:r>
            <a:r>
              <a:rPr lang="en-US" altLang="zh-CN" dirty="0" smtClean="0"/>
              <a:t>                           </a:t>
            </a:r>
            <a:r>
              <a:rPr lang="zh-CN" altLang="zh-CN" dirty="0"/>
              <a:t>图</a:t>
            </a:r>
            <a:r>
              <a:rPr lang="en-US" altLang="zh-CN" dirty="0"/>
              <a:t>4-20  Windows 7</a:t>
            </a:r>
            <a:r>
              <a:rPr lang="zh-CN" altLang="zh-CN" dirty="0"/>
              <a:t>的个性化窗口</a:t>
            </a:r>
            <a:endParaRPr lang="zh-CN" altLang="en-US" dirty="0"/>
          </a:p>
        </p:txBody>
      </p:sp>
    </p:spTree>
    <p:extLst>
      <p:ext uri="{BB962C8B-B14F-4D97-AF65-F5344CB8AC3E}">
        <p14:creationId xmlns:p14="http://schemas.microsoft.com/office/powerpoint/2010/main" val="1749085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4</a:t>
            </a:r>
            <a:r>
              <a:rPr lang="zh-CN" altLang="zh-CN" b="1" dirty="0"/>
              <a:t>．删除程序</a:t>
            </a:r>
            <a:endParaRPr lang="zh-CN" altLang="zh-CN" dirty="0"/>
          </a:p>
          <a:p>
            <a:pPr marL="627063" lvl="2" indent="0">
              <a:buNone/>
            </a:pPr>
            <a:r>
              <a:rPr lang="en-US" altLang="zh-CN" dirty="0" smtClean="0"/>
              <a:t>          </a:t>
            </a:r>
            <a:r>
              <a:rPr lang="zh-CN" altLang="zh-CN" dirty="0" smtClean="0"/>
              <a:t>控制面板中“程序和功能”</a:t>
            </a:r>
            <a:r>
              <a:rPr lang="zh-CN" altLang="zh-CN" dirty="0"/>
              <a:t>工具具有保持</a:t>
            </a:r>
            <a:r>
              <a:rPr lang="en-US" altLang="zh-CN" dirty="0"/>
              <a:t>Windows 7</a:t>
            </a:r>
            <a:r>
              <a:rPr lang="zh-CN" altLang="zh-CN" dirty="0"/>
              <a:t>对删除</a:t>
            </a:r>
            <a:r>
              <a:rPr lang="en-US" altLang="zh-CN" dirty="0"/>
              <a:t>/</a:t>
            </a:r>
            <a:r>
              <a:rPr lang="zh-CN" altLang="zh-CN" dirty="0"/>
              <a:t>更改程序过程的控制、不因误操作而造成对系统破坏的特点。双击“程序和功能”项，将弹</a:t>
            </a:r>
            <a:r>
              <a:rPr lang="zh-CN" altLang="zh-CN" dirty="0" smtClean="0"/>
              <a:t>出“程序和功能”</a:t>
            </a:r>
            <a:r>
              <a:rPr lang="zh-CN" altLang="zh-CN" dirty="0"/>
              <a:t>窗口。</a:t>
            </a:r>
          </a:p>
          <a:p>
            <a:pPr lvl="2"/>
            <a:r>
              <a:rPr lang="zh-CN" altLang="zh-CN" dirty="0"/>
              <a:t>删除程序：点击要删除的程序名或图标，该窗口将在其工具栏中呈现“卸载”按钮，然后点击该按钮</a:t>
            </a:r>
            <a:r>
              <a:rPr lang="zh-CN" altLang="zh-CN" dirty="0" smtClean="0"/>
              <a:t>即卸载程序。</a:t>
            </a:r>
            <a:endParaRPr lang="zh-CN" altLang="zh-CN" dirty="0"/>
          </a:p>
          <a:p>
            <a:pPr lvl="2"/>
            <a:r>
              <a:rPr lang="zh-CN" altLang="zh-CN" dirty="0"/>
              <a:t>更改程序：点击要更改的程序名或图标，该窗口将在其工具栏呈现“更改”按钮，然后点击该按钮启动该程序的重新安装程序，实现该程序的重新安装或卸载。</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18682260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lvl="1"/>
            <a:r>
              <a:rPr lang="en-US" altLang="zh-CN" b="1" dirty="0"/>
              <a:t>5</a:t>
            </a:r>
            <a:r>
              <a:rPr lang="zh-CN" altLang="zh-CN" b="1" dirty="0"/>
              <a:t>．中文输入法的安装</a:t>
            </a:r>
            <a:endParaRPr lang="zh-CN" altLang="zh-CN" dirty="0"/>
          </a:p>
          <a:p>
            <a:pPr marL="627063" lvl="2" indent="0">
              <a:buNone/>
            </a:pPr>
            <a:r>
              <a:rPr lang="en-US" altLang="zh-CN" dirty="0" smtClean="0"/>
              <a:t>         Windows </a:t>
            </a:r>
            <a:r>
              <a:rPr lang="en-US" altLang="zh-CN" dirty="0"/>
              <a:t>7</a:t>
            </a:r>
            <a:r>
              <a:rPr lang="zh-CN" altLang="zh-CN" dirty="0"/>
              <a:t>提供了多种中文输入法</a:t>
            </a:r>
            <a:r>
              <a:rPr lang="zh-CN" altLang="zh-CN" dirty="0" smtClean="0"/>
              <a:t>，在</a:t>
            </a:r>
            <a:r>
              <a:rPr lang="zh-CN" altLang="zh-CN" dirty="0"/>
              <a:t>安装初时只加挂了微软拼音</a:t>
            </a:r>
            <a:r>
              <a:rPr lang="en-US" altLang="zh-CN" dirty="0"/>
              <a:t>ABC</a:t>
            </a:r>
            <a:r>
              <a:rPr lang="zh-CN" altLang="zh-CN" dirty="0"/>
              <a:t>。用户可以根据自己的需要添加中文输入法</a:t>
            </a:r>
            <a:r>
              <a:rPr lang="zh-CN" altLang="zh-CN" dirty="0" smtClean="0"/>
              <a:t>。</a:t>
            </a:r>
            <a:endParaRPr lang="zh-CN" altLang="zh-CN" dirty="0"/>
          </a:p>
          <a:p>
            <a:pPr lvl="2"/>
            <a:r>
              <a:rPr lang="zh-CN" altLang="zh-CN" b="1" dirty="0"/>
              <a:t>加挂</a:t>
            </a:r>
            <a:r>
              <a:rPr lang="en-US" altLang="zh-CN" b="1" dirty="0"/>
              <a:t>Windows 7</a:t>
            </a:r>
            <a:r>
              <a:rPr lang="zh-CN" altLang="zh-CN" b="1" dirty="0"/>
              <a:t>自带输入法：</a:t>
            </a:r>
            <a:r>
              <a:rPr lang="zh-CN" altLang="zh-CN" dirty="0"/>
              <a:t>在控制面板窗口中，双击“区域和语言”项，在打开的“区域和语言”对话框中，选择“键盘和语言”选项卡并点击“更改键盘</a:t>
            </a:r>
            <a:r>
              <a:rPr lang="en-US" altLang="zh-CN" dirty="0"/>
              <a:t>…</a:t>
            </a:r>
            <a:r>
              <a:rPr lang="zh-CN" altLang="zh-CN" dirty="0"/>
              <a:t>”按钮将弹出“文本服务和输入语言”对话框</a:t>
            </a:r>
            <a:r>
              <a:rPr lang="zh-CN" altLang="zh-CN" dirty="0" smtClean="0"/>
              <a:t>，然后点击</a:t>
            </a:r>
            <a:r>
              <a:rPr lang="zh-CN" altLang="zh-CN" dirty="0"/>
              <a:t>“添加”接钮，打开“添加输入语言”对话框，从中选择要添加的中文输入法，单击“确定”</a:t>
            </a:r>
            <a:r>
              <a:rPr lang="zh-CN" altLang="zh-CN" dirty="0" smtClean="0"/>
              <a:t>按钮。</a:t>
            </a:r>
            <a:endParaRPr lang="zh-CN" altLang="zh-CN" dirty="0"/>
          </a:p>
          <a:p>
            <a:pPr lvl="2"/>
            <a:r>
              <a:rPr lang="zh-CN" altLang="zh-CN" b="1" dirty="0"/>
              <a:t>外挂式添加中文输入法：</a:t>
            </a:r>
            <a:r>
              <a:rPr lang="zh-CN" altLang="zh-CN" dirty="0"/>
              <a:t>下载</a:t>
            </a:r>
            <a:r>
              <a:rPr lang="en-US" altLang="zh-CN" dirty="0"/>
              <a:t>Windows 7</a:t>
            </a:r>
            <a:r>
              <a:rPr lang="zh-CN" altLang="zh-CN" dirty="0"/>
              <a:t>支持的中文输入法软件并安装该软件</a:t>
            </a:r>
            <a:r>
              <a:rPr lang="zh-CN" altLang="zh-CN" dirty="0" smtClean="0"/>
              <a:t>，通过</a:t>
            </a:r>
            <a:r>
              <a:rPr lang="zh-CN" altLang="zh-CN" dirty="0"/>
              <a:t>“</a:t>
            </a:r>
            <a:r>
              <a:rPr lang="en-US" altLang="zh-CN" dirty="0" err="1"/>
              <a:t>Ctrl+Shift</a:t>
            </a:r>
            <a:r>
              <a:rPr lang="zh-CN" altLang="zh-CN" dirty="0"/>
              <a:t>”组合键切换到所安装的</a:t>
            </a:r>
            <a:r>
              <a:rPr lang="zh-CN" altLang="zh-CN" dirty="0" smtClean="0"/>
              <a:t>输入法。</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23008617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705862"/>
          </a:xfrm>
        </p:spPr>
        <p:txBody>
          <a:bodyPr>
            <a:normAutofit fontScale="92500" lnSpcReduction="20000"/>
          </a:bodyPr>
          <a:lstStyle/>
          <a:p>
            <a:r>
              <a:rPr lang="en-US" altLang="zh-CN" b="1" dirty="0"/>
              <a:t>4.3.5 </a:t>
            </a:r>
            <a:r>
              <a:rPr lang="zh-CN" altLang="zh-CN" b="1" dirty="0"/>
              <a:t>中文版</a:t>
            </a:r>
            <a:r>
              <a:rPr lang="en-US" altLang="zh-CN" b="1" dirty="0"/>
              <a:t>Windows 7</a:t>
            </a:r>
            <a:r>
              <a:rPr lang="zh-CN" altLang="zh-CN" b="1" dirty="0"/>
              <a:t>的任务管理器</a:t>
            </a:r>
          </a:p>
          <a:p>
            <a:pPr lvl="1"/>
            <a:r>
              <a:rPr lang="zh-CN" altLang="zh-CN" b="1" dirty="0"/>
              <a:t>启动任务管理</a:t>
            </a:r>
            <a:r>
              <a:rPr lang="zh-CN" altLang="zh-CN" b="1" dirty="0" smtClean="0"/>
              <a:t>器：</a:t>
            </a:r>
            <a:endParaRPr lang="en-US" altLang="zh-CN" b="1" dirty="0" smtClean="0"/>
          </a:p>
          <a:p>
            <a:pPr lvl="2"/>
            <a:r>
              <a:rPr lang="zh-CN" altLang="zh-CN" dirty="0" smtClean="0"/>
              <a:t>同时</a:t>
            </a:r>
            <a:r>
              <a:rPr lang="zh-CN" altLang="zh-CN" dirty="0"/>
              <a:t>按</a:t>
            </a:r>
            <a:r>
              <a:rPr lang="en-US" altLang="zh-CN" dirty="0" err="1"/>
              <a:t>Ctrl+Shift+Esc</a:t>
            </a:r>
            <a:r>
              <a:rPr lang="zh-CN" altLang="zh-CN" dirty="0"/>
              <a:t>组合键</a:t>
            </a:r>
            <a:r>
              <a:rPr lang="zh-CN" altLang="zh-CN" dirty="0" smtClean="0"/>
              <a:t>；</a:t>
            </a:r>
            <a:endParaRPr lang="en-US" altLang="zh-CN" dirty="0" smtClean="0"/>
          </a:p>
          <a:p>
            <a:pPr lvl="2"/>
            <a:r>
              <a:rPr lang="zh-CN" altLang="zh-CN" dirty="0" smtClean="0"/>
              <a:t>同时</a:t>
            </a:r>
            <a:r>
              <a:rPr lang="zh-CN" altLang="zh-CN" dirty="0"/>
              <a:t>按</a:t>
            </a:r>
            <a:r>
              <a:rPr lang="en-US" altLang="zh-CN" dirty="0" err="1"/>
              <a:t>Ctrl+Alt+Del</a:t>
            </a:r>
            <a:r>
              <a:rPr lang="zh-CN" altLang="zh-CN" dirty="0"/>
              <a:t>组合键并在弹出的任务切换界面中点击“启动任务管理器”项</a:t>
            </a:r>
            <a:r>
              <a:rPr lang="zh-CN" altLang="zh-CN" dirty="0" smtClean="0"/>
              <a:t>；</a:t>
            </a:r>
            <a:endParaRPr lang="en-US" altLang="zh-CN" dirty="0" smtClean="0"/>
          </a:p>
          <a:p>
            <a:pPr lvl="2"/>
            <a:r>
              <a:rPr lang="zh-CN" altLang="zh-CN" dirty="0" smtClean="0"/>
              <a:t>右</a:t>
            </a:r>
            <a:r>
              <a:rPr lang="zh-CN" altLang="zh-CN" dirty="0"/>
              <a:t>击</a:t>
            </a:r>
            <a:r>
              <a:rPr lang="zh-CN" altLang="zh-CN" dirty="0" smtClean="0"/>
              <a:t>任务栏</a:t>
            </a:r>
            <a:r>
              <a:rPr lang="zh-CN" altLang="zh-CN" dirty="0"/>
              <a:t>并从其快捷菜单中点击“启动任务管理器”</a:t>
            </a:r>
            <a:r>
              <a:rPr lang="zh-CN" altLang="zh-CN" dirty="0" smtClean="0"/>
              <a:t>。</a:t>
            </a:r>
            <a:endParaRPr lang="en-US" altLang="zh-CN" dirty="0" smtClean="0"/>
          </a:p>
          <a:p>
            <a:pPr lvl="1"/>
            <a:r>
              <a:rPr lang="en-US" altLang="zh-CN" b="1" dirty="0"/>
              <a:t>1</a:t>
            </a:r>
            <a:r>
              <a:rPr lang="zh-CN" altLang="zh-CN" b="1" dirty="0"/>
              <a:t>．应用程序管理</a:t>
            </a:r>
            <a:endParaRPr lang="zh-CN" altLang="zh-CN" dirty="0"/>
          </a:p>
          <a:p>
            <a:pPr lvl="2"/>
            <a:r>
              <a:rPr lang="zh-CN" altLang="zh-CN" dirty="0" smtClean="0"/>
              <a:t>“应用程序”</a:t>
            </a:r>
            <a:r>
              <a:rPr lang="zh-CN" altLang="zh-CN" dirty="0"/>
              <a:t>选项卡，可以根据个人喜好设置视图查看方式、查看当前系统中运行的应用程序情况、结束或启动任务</a:t>
            </a:r>
            <a:r>
              <a:rPr lang="zh-CN" altLang="zh-CN" dirty="0" smtClean="0"/>
              <a:t>等</a:t>
            </a:r>
            <a:r>
              <a:rPr lang="zh-CN" altLang="en-US" dirty="0" smtClean="0"/>
              <a:t>。</a:t>
            </a:r>
            <a:endParaRPr lang="en-US" altLang="zh-CN" dirty="0" smtClean="0"/>
          </a:p>
          <a:p>
            <a:pPr lvl="1"/>
            <a:r>
              <a:rPr lang="en-US" altLang="zh-CN" b="1" dirty="0" smtClean="0"/>
              <a:t>2</a:t>
            </a:r>
            <a:r>
              <a:rPr lang="zh-CN" altLang="zh-CN" b="1" dirty="0"/>
              <a:t>．进程管理</a:t>
            </a:r>
            <a:endParaRPr lang="zh-CN" altLang="zh-CN" dirty="0"/>
          </a:p>
          <a:p>
            <a:pPr lvl="2"/>
            <a:r>
              <a:rPr lang="zh-CN" altLang="zh-CN" dirty="0" smtClean="0"/>
              <a:t>“进程”</a:t>
            </a:r>
            <a:r>
              <a:rPr lang="zh-CN" altLang="zh-CN" dirty="0"/>
              <a:t>选项卡，从中可以看到当前</a:t>
            </a:r>
            <a:r>
              <a:rPr lang="en-US" altLang="zh-CN" dirty="0"/>
              <a:t>Windows 7</a:t>
            </a:r>
            <a:r>
              <a:rPr lang="zh-CN" altLang="zh-CN" dirty="0"/>
              <a:t>系统中各个进程情况，包括进程的映像名称、用户名、</a:t>
            </a:r>
            <a:r>
              <a:rPr lang="en-US" altLang="zh-CN" dirty="0"/>
              <a:t>CPU</a:t>
            </a:r>
            <a:r>
              <a:rPr lang="zh-CN" altLang="zh-CN" dirty="0"/>
              <a:t>、内存使用等信息，并显示各个进程所占用</a:t>
            </a:r>
            <a:r>
              <a:rPr lang="en-US" altLang="zh-CN" dirty="0"/>
              <a:t>CPU</a:t>
            </a:r>
            <a:r>
              <a:rPr lang="zh-CN" altLang="zh-CN" dirty="0"/>
              <a:t>和内存资源</a:t>
            </a:r>
            <a:r>
              <a:rPr lang="zh-CN" altLang="zh-CN" dirty="0" smtClean="0"/>
              <a:t>情况。</a:t>
            </a:r>
            <a:endParaRPr lang="zh-CN" altLang="zh-CN" dirty="0"/>
          </a:p>
          <a:p>
            <a:pPr lvl="2"/>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30921822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lvl="1"/>
            <a:r>
              <a:rPr lang="en-US" altLang="zh-CN" b="1" dirty="0"/>
              <a:t>3</a:t>
            </a:r>
            <a:r>
              <a:rPr lang="zh-CN" altLang="zh-CN" b="1" dirty="0"/>
              <a:t>．服务管理</a:t>
            </a:r>
            <a:endParaRPr lang="zh-CN" altLang="zh-CN" dirty="0"/>
          </a:p>
          <a:p>
            <a:pPr lvl="2"/>
            <a:r>
              <a:rPr lang="zh-CN" altLang="zh-CN" dirty="0" smtClean="0"/>
              <a:t>“服务”</a:t>
            </a:r>
            <a:r>
              <a:rPr lang="zh-CN" altLang="zh-CN" dirty="0"/>
              <a:t>标签</a:t>
            </a:r>
            <a:r>
              <a:rPr lang="zh-CN" altLang="zh-CN" dirty="0" smtClean="0"/>
              <a:t>，可以</a:t>
            </a:r>
            <a:r>
              <a:rPr lang="zh-CN" altLang="zh-CN" dirty="0"/>
              <a:t>查看系统正在启用的服务情况，</a:t>
            </a:r>
            <a:r>
              <a:rPr lang="zh-CN" altLang="zh-CN" dirty="0" smtClean="0"/>
              <a:t>允许根据</a:t>
            </a:r>
            <a:r>
              <a:rPr lang="zh-CN" altLang="zh-CN" dirty="0"/>
              <a:t>需要停止或</a:t>
            </a:r>
            <a:r>
              <a:rPr lang="zh-CN" altLang="zh-CN" dirty="0" smtClean="0"/>
              <a:t>启用服务。</a:t>
            </a:r>
            <a:endParaRPr lang="en-US" altLang="zh-CN" dirty="0" smtClean="0"/>
          </a:p>
          <a:p>
            <a:pPr lvl="1"/>
            <a:r>
              <a:rPr lang="en-US" altLang="zh-CN" b="1" dirty="0"/>
              <a:t>4. </a:t>
            </a:r>
            <a:r>
              <a:rPr lang="zh-CN" altLang="zh-CN" b="1" dirty="0"/>
              <a:t>性能管理</a:t>
            </a:r>
            <a:endParaRPr lang="zh-CN" altLang="zh-CN" dirty="0"/>
          </a:p>
          <a:p>
            <a:pPr lvl="2"/>
            <a:r>
              <a:rPr lang="zh-CN" altLang="zh-CN" dirty="0" smtClean="0"/>
              <a:t>“性能”</a:t>
            </a:r>
            <a:r>
              <a:rPr lang="zh-CN" altLang="zh-CN" dirty="0"/>
              <a:t>标签</a:t>
            </a:r>
            <a:r>
              <a:rPr lang="zh-CN" altLang="zh-CN" dirty="0" smtClean="0"/>
              <a:t>，可以</a:t>
            </a:r>
            <a:r>
              <a:rPr lang="zh-CN" altLang="zh-CN" dirty="0"/>
              <a:t>查看</a:t>
            </a:r>
            <a:r>
              <a:rPr lang="en-US" altLang="zh-CN" dirty="0"/>
              <a:t>CPU</a:t>
            </a:r>
            <a:r>
              <a:rPr lang="zh-CN" altLang="zh-CN" dirty="0"/>
              <a:t>实时情况和内存使用情况</a:t>
            </a:r>
            <a:r>
              <a:rPr lang="zh-CN" altLang="zh-CN" dirty="0" smtClean="0"/>
              <a:t>。</a:t>
            </a:r>
            <a:endParaRPr lang="zh-CN" altLang="zh-CN" dirty="0"/>
          </a:p>
          <a:p>
            <a:pPr lvl="1"/>
            <a:r>
              <a:rPr lang="en-US" altLang="zh-CN" b="1" dirty="0"/>
              <a:t>5</a:t>
            </a:r>
            <a:r>
              <a:rPr lang="zh-CN" altLang="zh-CN" b="1" dirty="0"/>
              <a:t>．联网管理</a:t>
            </a:r>
            <a:endParaRPr lang="zh-CN" altLang="zh-CN" dirty="0"/>
          </a:p>
          <a:p>
            <a:pPr lvl="2"/>
            <a:r>
              <a:rPr lang="zh-CN" altLang="zh-CN" dirty="0" smtClean="0"/>
              <a:t>“</a:t>
            </a:r>
            <a:r>
              <a:rPr lang="zh-CN" altLang="en-US" dirty="0" smtClean="0"/>
              <a:t>联网</a:t>
            </a:r>
            <a:r>
              <a:rPr lang="zh-CN" altLang="zh-CN" dirty="0" smtClean="0"/>
              <a:t>”</a:t>
            </a:r>
            <a:r>
              <a:rPr lang="zh-CN" altLang="en-US" dirty="0" smtClean="0"/>
              <a:t>选项卡</a:t>
            </a:r>
            <a:r>
              <a:rPr lang="zh-CN" altLang="zh-CN" dirty="0" smtClean="0"/>
              <a:t>，</a:t>
            </a:r>
            <a:r>
              <a:rPr lang="zh-CN" altLang="zh-CN" dirty="0"/>
              <a:t>可以显示所有通过网络适配器传递的</a:t>
            </a:r>
            <a:r>
              <a:rPr lang="zh-CN" altLang="zh-CN" dirty="0" smtClean="0"/>
              <a:t>数据。</a:t>
            </a:r>
            <a:endParaRPr lang="zh-CN" altLang="zh-CN" dirty="0"/>
          </a:p>
          <a:p>
            <a:pPr lvl="1"/>
            <a:r>
              <a:rPr lang="en-US" altLang="zh-CN" b="1" dirty="0"/>
              <a:t>6</a:t>
            </a:r>
            <a:r>
              <a:rPr lang="zh-CN" altLang="zh-CN" b="1" dirty="0"/>
              <a:t>．用户管理</a:t>
            </a:r>
            <a:endParaRPr lang="zh-CN" altLang="zh-CN" dirty="0"/>
          </a:p>
          <a:p>
            <a:pPr lvl="2"/>
            <a:r>
              <a:rPr lang="zh-CN" altLang="zh-CN" dirty="0" smtClean="0"/>
              <a:t>“用户”</a:t>
            </a:r>
            <a:r>
              <a:rPr lang="zh-CN" altLang="zh-CN" dirty="0"/>
              <a:t>选项卡中，会在显示本地用户的用户名、标识、状态等信息</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31313273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705861"/>
          </a:xfrm>
        </p:spPr>
        <p:txBody>
          <a:bodyPr>
            <a:normAutofit/>
          </a:bodyPr>
          <a:lstStyle/>
          <a:p>
            <a:r>
              <a:rPr lang="en-US" altLang="zh-CN" b="1" dirty="0"/>
              <a:t>4.3.6 </a:t>
            </a:r>
            <a:r>
              <a:rPr lang="zh-CN" altLang="zh-CN" b="1" dirty="0"/>
              <a:t>中文版</a:t>
            </a:r>
            <a:r>
              <a:rPr lang="en-US" altLang="zh-CN" b="1" dirty="0"/>
              <a:t>Windows 7</a:t>
            </a:r>
            <a:r>
              <a:rPr lang="zh-CN" altLang="zh-CN" b="1" dirty="0"/>
              <a:t>的附件</a:t>
            </a:r>
          </a:p>
          <a:p>
            <a:pPr lvl="1"/>
            <a:r>
              <a:rPr lang="zh-CN" altLang="zh-CN" dirty="0"/>
              <a:t>中文版</a:t>
            </a:r>
            <a:r>
              <a:rPr lang="en-US" altLang="zh-CN" dirty="0"/>
              <a:t>Windows 7</a:t>
            </a:r>
            <a:r>
              <a:rPr lang="zh-CN" altLang="zh-CN" dirty="0"/>
              <a:t>提供了一组实用程序，统归为</a:t>
            </a:r>
            <a:r>
              <a:rPr lang="zh-CN" altLang="zh-CN" dirty="0" smtClean="0"/>
              <a:t>“附件”。</a:t>
            </a:r>
            <a:endParaRPr lang="en-US" altLang="zh-CN" dirty="0" smtClean="0"/>
          </a:p>
          <a:p>
            <a:pPr lvl="1"/>
            <a:r>
              <a:rPr lang="zh-CN" altLang="zh-CN" dirty="0"/>
              <a:t>实用程序</a:t>
            </a:r>
            <a:r>
              <a:rPr lang="zh-CN" altLang="zh-CN" dirty="0" smtClean="0"/>
              <a:t>有</a:t>
            </a:r>
            <a:r>
              <a:rPr lang="zh-CN" altLang="en-US" dirty="0" smtClean="0"/>
              <a:t>：</a:t>
            </a:r>
            <a:r>
              <a:rPr lang="zh-CN" altLang="zh-CN" dirty="0" smtClean="0"/>
              <a:t>记事本、写字板、画图、计算器、截图工具、</a:t>
            </a:r>
            <a:r>
              <a:rPr lang="en-US" altLang="zh-CN" dirty="0" smtClean="0"/>
              <a:t>Bluetooth</a:t>
            </a:r>
            <a:r>
              <a:rPr lang="zh-CN" altLang="zh-CN" dirty="0" smtClean="0"/>
              <a:t>文件传送、命令提示符、系统工具等</a:t>
            </a:r>
            <a:r>
              <a:rPr lang="zh-CN" altLang="en-US" dirty="0" smtClean="0"/>
              <a:t>。</a:t>
            </a:r>
            <a:endParaRPr lang="en-US" altLang="zh-CN" dirty="0" smtClean="0"/>
          </a:p>
          <a:p>
            <a:pPr lvl="1"/>
            <a:r>
              <a:rPr lang="en-US" altLang="zh-CN" b="1" dirty="0" smtClean="0"/>
              <a:t>1</a:t>
            </a:r>
            <a:r>
              <a:rPr lang="zh-CN" altLang="zh-CN" b="1" dirty="0"/>
              <a:t>．写字板与记事本</a:t>
            </a:r>
            <a:endParaRPr lang="zh-CN" altLang="zh-CN" dirty="0"/>
          </a:p>
          <a:p>
            <a:pPr lvl="2"/>
            <a:r>
              <a:rPr lang="zh-CN" altLang="zh-CN" dirty="0"/>
              <a:t>“写字板”</a:t>
            </a:r>
            <a:r>
              <a:rPr lang="zh-CN" altLang="zh-CN" dirty="0" smtClean="0"/>
              <a:t>是一</a:t>
            </a:r>
            <a:r>
              <a:rPr lang="zh-CN" altLang="zh-CN" dirty="0"/>
              <a:t>个简易文字处理程序。可用于编写文稿、信函、便条，具有基本的图文</a:t>
            </a:r>
            <a:r>
              <a:rPr lang="zh-CN" altLang="zh-CN" dirty="0" smtClean="0"/>
              <a:t>编辑</a:t>
            </a:r>
            <a:r>
              <a:rPr lang="zh-CN" altLang="en-US" dirty="0" smtClean="0"/>
              <a:t>、</a:t>
            </a:r>
            <a:r>
              <a:rPr lang="zh-CN" altLang="zh-CN" dirty="0" smtClean="0"/>
              <a:t>段落</a:t>
            </a:r>
            <a:r>
              <a:rPr lang="zh-CN" altLang="zh-CN" dirty="0"/>
              <a:t>处理、插入图片和对象等功能。“写字板”所创建的文件扩展名默认为</a:t>
            </a:r>
            <a:r>
              <a:rPr lang="en-US" altLang="zh-CN" dirty="0"/>
              <a:t>“.rtf”</a:t>
            </a:r>
            <a:r>
              <a:rPr lang="zh-CN" altLang="zh-CN" dirty="0"/>
              <a:t>。</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17349236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2</a:t>
            </a:r>
            <a:r>
              <a:rPr lang="zh-CN" altLang="zh-CN" b="1" dirty="0"/>
              <a:t>．计算器</a:t>
            </a:r>
            <a:endParaRPr lang="zh-CN" altLang="zh-CN" dirty="0"/>
          </a:p>
          <a:p>
            <a:pPr marL="627063" lvl="2" indent="0">
              <a:buNone/>
            </a:pPr>
            <a:r>
              <a:rPr lang="en-US" altLang="zh-CN" dirty="0"/>
              <a:t> </a:t>
            </a:r>
            <a:r>
              <a:rPr lang="en-US" altLang="zh-CN" dirty="0" smtClean="0"/>
              <a:t>        </a:t>
            </a:r>
            <a:r>
              <a:rPr lang="zh-CN" altLang="zh-CN" dirty="0" smtClean="0"/>
              <a:t>“计算器”</a:t>
            </a:r>
            <a:r>
              <a:rPr lang="zh-CN" altLang="zh-CN" dirty="0"/>
              <a:t>具有标准型、科学型、程序员型和统计信息型共</a:t>
            </a:r>
            <a:r>
              <a:rPr lang="en-US" altLang="zh-CN" dirty="0"/>
              <a:t>4</a:t>
            </a:r>
            <a:r>
              <a:rPr lang="zh-CN" altLang="zh-CN" dirty="0"/>
              <a:t>种模式，功能远超一般计算器</a:t>
            </a:r>
            <a:r>
              <a:rPr lang="zh-CN" altLang="zh-CN" dirty="0" smtClean="0"/>
              <a:t>。</a:t>
            </a:r>
            <a:endParaRPr lang="zh-CN" altLang="zh-CN" dirty="0"/>
          </a:p>
          <a:p>
            <a:pPr lvl="2"/>
            <a:r>
              <a:rPr lang="en-US" altLang="zh-CN" dirty="0"/>
              <a:t>	</a:t>
            </a:r>
            <a:r>
              <a:rPr lang="zh-CN" altLang="zh-CN" b="1" dirty="0"/>
              <a:t>模式转换</a:t>
            </a:r>
            <a:r>
              <a:rPr lang="zh-CN" altLang="zh-CN" b="1" dirty="0" smtClean="0"/>
              <a:t>：</a:t>
            </a:r>
            <a:endParaRPr lang="en-US" altLang="zh-CN" b="1" dirty="0" smtClean="0"/>
          </a:p>
          <a:p>
            <a:pPr lvl="3"/>
            <a:r>
              <a:rPr lang="zh-CN" altLang="zh-CN" dirty="0" smtClean="0"/>
              <a:t>“查看”</a:t>
            </a:r>
            <a:r>
              <a:rPr lang="zh-CN" altLang="zh-CN" dirty="0"/>
              <a:t>菜单下的相应的计算器类型即可实现模式转换。</a:t>
            </a:r>
          </a:p>
          <a:p>
            <a:pPr lvl="3"/>
            <a:r>
              <a:rPr lang="zh-CN" altLang="zh-CN" b="1" dirty="0"/>
              <a:t>标准型模式：</a:t>
            </a:r>
            <a:r>
              <a:rPr lang="zh-CN" altLang="zh-CN" dirty="0"/>
              <a:t>主要完成最基本的十进制</a:t>
            </a:r>
            <a:r>
              <a:rPr lang="zh-CN" altLang="zh-CN" dirty="0" smtClean="0"/>
              <a:t>四则运算等</a:t>
            </a:r>
            <a:r>
              <a:rPr lang="zh-CN" altLang="zh-CN" dirty="0"/>
              <a:t>计算。</a:t>
            </a:r>
          </a:p>
          <a:p>
            <a:pPr lvl="3"/>
            <a:r>
              <a:rPr lang="zh-CN" altLang="zh-CN" b="1" dirty="0"/>
              <a:t>科学型模式：</a:t>
            </a:r>
            <a:r>
              <a:rPr lang="zh-CN" altLang="zh-CN" dirty="0"/>
              <a:t>能</a:t>
            </a:r>
            <a:r>
              <a:rPr lang="zh-CN" altLang="zh-CN" dirty="0" smtClean="0"/>
              <a:t>实现三角函数、</a:t>
            </a:r>
            <a:r>
              <a:rPr lang="zh-CN" altLang="zh-CN" dirty="0"/>
              <a:t>指数和对数等的计算。</a:t>
            </a:r>
          </a:p>
          <a:p>
            <a:pPr lvl="3"/>
            <a:r>
              <a:rPr lang="zh-CN" altLang="zh-CN" b="1" dirty="0"/>
              <a:t>程序员模式：</a:t>
            </a:r>
            <a:r>
              <a:rPr lang="zh-CN" altLang="zh-CN" dirty="0"/>
              <a:t>能实现逻辑、位移运算</a:t>
            </a:r>
            <a:r>
              <a:rPr lang="zh-CN" altLang="zh-CN" dirty="0" smtClean="0"/>
              <a:t>以及进制</a:t>
            </a:r>
            <a:r>
              <a:rPr lang="zh-CN" altLang="en-US" dirty="0" smtClean="0"/>
              <a:t>数</a:t>
            </a:r>
            <a:r>
              <a:rPr lang="zh-CN" altLang="zh-CN" dirty="0" smtClean="0"/>
              <a:t>转换。</a:t>
            </a:r>
            <a:endParaRPr lang="zh-CN" altLang="zh-CN" dirty="0"/>
          </a:p>
          <a:p>
            <a:pPr lvl="3"/>
            <a:r>
              <a:rPr lang="zh-CN" altLang="zh-CN" b="1" dirty="0"/>
              <a:t>统计信息模式：</a:t>
            </a:r>
            <a:r>
              <a:rPr lang="zh-CN" altLang="zh-CN" dirty="0"/>
              <a:t>能</a:t>
            </a:r>
            <a:r>
              <a:rPr lang="zh-CN" altLang="zh-CN" dirty="0" smtClean="0"/>
              <a:t>实现平方和、平方</a:t>
            </a:r>
            <a:r>
              <a:rPr lang="zh-CN" altLang="zh-CN" dirty="0"/>
              <a:t>平均值、标准差等统计学计算。</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40940636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1"/>
            <a:r>
              <a:rPr lang="en-US" altLang="zh-CN" b="1" dirty="0"/>
              <a:t>3. </a:t>
            </a:r>
            <a:r>
              <a:rPr lang="zh-CN" altLang="zh-CN" b="1" dirty="0"/>
              <a:t>截图工具</a:t>
            </a:r>
            <a:endParaRPr lang="zh-CN" altLang="zh-CN" dirty="0"/>
          </a:p>
          <a:p>
            <a:pPr marL="627063" lvl="2" indent="0">
              <a:buNone/>
            </a:pPr>
            <a:r>
              <a:rPr lang="en-US" altLang="zh-CN" dirty="0" smtClean="0"/>
              <a:t>Windows </a:t>
            </a:r>
            <a:r>
              <a:rPr lang="en-US" altLang="zh-CN" dirty="0"/>
              <a:t>7</a:t>
            </a:r>
            <a:r>
              <a:rPr lang="zh-CN" altLang="zh-CN" dirty="0"/>
              <a:t>提供了一种便捷、简单、截图清晰、多种形状的截图工具。</a:t>
            </a:r>
          </a:p>
          <a:p>
            <a:pPr lvl="2"/>
            <a:r>
              <a:rPr lang="en-US" altLang="zh-CN" b="1" dirty="0"/>
              <a:t>(1)</a:t>
            </a:r>
            <a:r>
              <a:rPr lang="zh-CN" altLang="zh-CN" b="1" dirty="0"/>
              <a:t>启动</a:t>
            </a:r>
            <a:r>
              <a:rPr lang="en-US" altLang="zh-CN" b="1" dirty="0"/>
              <a:t>Windows 7</a:t>
            </a:r>
            <a:r>
              <a:rPr lang="zh-CN" altLang="zh-CN" b="1" dirty="0"/>
              <a:t>的截图工具</a:t>
            </a:r>
            <a:endParaRPr lang="zh-CN" altLang="zh-CN" dirty="0"/>
          </a:p>
          <a:p>
            <a:pPr lvl="3"/>
            <a:r>
              <a:rPr lang="zh-CN" altLang="zh-CN" dirty="0" smtClean="0"/>
              <a:t>单击</a:t>
            </a:r>
            <a:r>
              <a:rPr lang="en-US" altLang="zh-CN" dirty="0" smtClean="0"/>
              <a:t>“</a:t>
            </a:r>
            <a:r>
              <a:rPr lang="zh-CN" altLang="zh-CN" dirty="0" smtClean="0"/>
              <a:t>开始</a:t>
            </a:r>
            <a:r>
              <a:rPr lang="en-US" altLang="zh-CN" dirty="0" smtClean="0"/>
              <a:t>”</a:t>
            </a:r>
            <a:r>
              <a:rPr lang="zh-CN" altLang="zh-CN" dirty="0" smtClean="0"/>
              <a:t>菜单</a:t>
            </a:r>
            <a:r>
              <a:rPr lang="zh-CN" altLang="zh-CN" dirty="0"/>
              <a:t>，打开</a:t>
            </a:r>
            <a:r>
              <a:rPr lang="zh-CN" altLang="zh-CN" dirty="0" smtClean="0"/>
              <a:t>“所有程序”</a:t>
            </a:r>
            <a:r>
              <a:rPr lang="zh-CN" altLang="en-US" dirty="0" smtClean="0"/>
              <a:t>中</a:t>
            </a:r>
            <a:r>
              <a:rPr lang="zh-CN" altLang="zh-CN" dirty="0" smtClean="0"/>
              <a:t>“附件”</a:t>
            </a:r>
            <a:r>
              <a:rPr lang="zh-CN" altLang="en-US" dirty="0" smtClean="0"/>
              <a:t>中的</a:t>
            </a:r>
            <a:r>
              <a:rPr lang="zh-CN" altLang="zh-CN" dirty="0" smtClean="0"/>
              <a:t>“截图工具”</a:t>
            </a:r>
            <a:r>
              <a:rPr lang="en-US" altLang="zh-CN" dirty="0" smtClean="0"/>
              <a:t>;</a:t>
            </a:r>
          </a:p>
          <a:p>
            <a:pPr lvl="3"/>
            <a:r>
              <a:rPr lang="zh-CN" altLang="zh-CN" dirty="0" smtClean="0"/>
              <a:t> 通过</a:t>
            </a:r>
            <a:r>
              <a:rPr lang="zh-CN" altLang="zh-CN" dirty="0"/>
              <a:t>“运行”中输入命令：</a:t>
            </a:r>
            <a:r>
              <a:rPr lang="en-US" altLang="zh-CN" dirty="0" err="1"/>
              <a:t>SnippingTool</a:t>
            </a:r>
            <a:r>
              <a:rPr lang="zh-CN" altLang="zh-CN" dirty="0"/>
              <a:t>，来启动截图工具。</a:t>
            </a:r>
          </a:p>
          <a:p>
            <a:pPr lvl="2"/>
            <a:r>
              <a:rPr lang="en-US" altLang="zh-CN" b="1" dirty="0"/>
              <a:t>(2)Windows 7</a:t>
            </a:r>
            <a:r>
              <a:rPr lang="zh-CN" altLang="zh-CN" b="1" dirty="0"/>
              <a:t>截图工具的使用</a:t>
            </a:r>
            <a:endParaRPr lang="zh-CN" altLang="zh-CN" dirty="0"/>
          </a:p>
          <a:p>
            <a:pPr lvl="3"/>
            <a:r>
              <a:rPr lang="zh-CN" altLang="zh-CN" dirty="0"/>
              <a:t>启动“截图工具”后</a:t>
            </a:r>
            <a:r>
              <a:rPr lang="zh-CN" altLang="zh-CN" dirty="0" smtClean="0"/>
              <a:t>，就</a:t>
            </a:r>
            <a:r>
              <a:rPr lang="zh-CN" altLang="zh-CN" dirty="0"/>
              <a:t>可以进行窗口截</a:t>
            </a:r>
            <a:r>
              <a:rPr lang="zh-CN" altLang="zh-CN" dirty="0" smtClean="0"/>
              <a:t>图</a:t>
            </a:r>
            <a:r>
              <a:rPr lang="zh-CN" altLang="en-US" dirty="0" smtClean="0"/>
              <a:t>；</a:t>
            </a:r>
            <a:endParaRPr lang="en-US" altLang="zh-CN" dirty="0" smtClean="0"/>
          </a:p>
          <a:p>
            <a:pPr lvl="3"/>
            <a:r>
              <a:rPr lang="zh-CN" altLang="zh-CN" dirty="0" smtClean="0"/>
              <a:t>按住</a:t>
            </a:r>
            <a:r>
              <a:rPr lang="zh-CN" altLang="zh-CN" dirty="0"/>
              <a:t>左键，拖动鼠标所“绘出”的矩形区域即为所截的</a:t>
            </a:r>
            <a:r>
              <a:rPr lang="zh-CN" altLang="zh-CN" dirty="0" smtClean="0"/>
              <a:t>图形</a:t>
            </a:r>
            <a:r>
              <a:rPr lang="zh-CN" altLang="en-US" dirty="0" smtClean="0"/>
              <a:t>；</a:t>
            </a:r>
            <a:endParaRPr lang="en-US" altLang="zh-CN" dirty="0" smtClean="0"/>
          </a:p>
          <a:p>
            <a:pPr lvl="3"/>
            <a:r>
              <a:rPr lang="zh-CN" altLang="zh-CN" dirty="0" smtClean="0"/>
              <a:t>点击</a:t>
            </a:r>
            <a:r>
              <a:rPr lang="zh-CN" altLang="zh-CN" dirty="0"/>
              <a:t>“截图工具”窗口中“新建”旁边的列表按钮，在弹出的列表项中选择“任意格式截图”</a:t>
            </a:r>
            <a:r>
              <a:rPr lang="zh-CN" altLang="zh-CN" dirty="0" smtClean="0"/>
              <a:t>，然后在</a:t>
            </a:r>
            <a:r>
              <a:rPr lang="zh-CN" altLang="zh-CN" dirty="0"/>
              <a:t>屏幕上拖一个任意形状的封闭区域，然后松开鼠标，任意形状的截图就完成了。 </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33251656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4</a:t>
            </a:r>
            <a:r>
              <a:rPr lang="zh-CN" altLang="zh-CN" b="1" dirty="0" smtClean="0"/>
              <a:t>．</a:t>
            </a:r>
            <a:r>
              <a:rPr lang="zh-CN" altLang="zh-CN" b="1" dirty="0"/>
              <a:t>画图</a:t>
            </a:r>
            <a:endParaRPr lang="zh-CN" altLang="zh-CN" dirty="0"/>
          </a:p>
          <a:p>
            <a:pPr lvl="2"/>
            <a:r>
              <a:rPr lang="zh-CN" altLang="zh-CN" dirty="0"/>
              <a:t>“画图”程序是具有简单图形处理功能的应用程序。利用“画图”既可以产生图文并茂的图案，也可以编辑来自扫描仪扫的图像或其它</a:t>
            </a:r>
            <a:r>
              <a:rPr lang="en-US" altLang="zh-CN" dirty="0"/>
              <a:t>Windows 7</a:t>
            </a:r>
            <a:r>
              <a:rPr lang="zh-CN" altLang="zh-CN" dirty="0"/>
              <a:t>应用程序生成的图形</a:t>
            </a:r>
            <a:r>
              <a:rPr lang="zh-CN" altLang="zh-CN" dirty="0" smtClean="0"/>
              <a:t>。</a:t>
            </a:r>
            <a:endParaRPr lang="en-US" altLang="zh-CN" dirty="0" smtClean="0"/>
          </a:p>
          <a:p>
            <a:pPr lvl="1"/>
            <a:r>
              <a:rPr lang="en-US" altLang="zh-CN" b="1" dirty="0"/>
              <a:t>5</a:t>
            </a:r>
            <a:r>
              <a:rPr lang="zh-CN" altLang="zh-CN" b="1" dirty="0" smtClean="0"/>
              <a:t>．命令提示符</a:t>
            </a:r>
            <a:endParaRPr lang="zh-CN" altLang="zh-CN" dirty="0" smtClean="0"/>
          </a:p>
          <a:p>
            <a:pPr lvl="2"/>
            <a:r>
              <a:rPr lang="zh-CN" altLang="zh-CN" dirty="0" smtClean="0"/>
              <a:t>“命令提示符”</a:t>
            </a:r>
            <a:r>
              <a:rPr lang="zh-CN" altLang="zh-CN" dirty="0"/>
              <a:t>窗口，系统进入字符操作系统模式。该窗口显示了本机的操作系统版本号、版权等信息和当前路径及命令提示符和光标“</a:t>
            </a:r>
            <a:r>
              <a:rPr lang="en-US" altLang="zh-CN" dirty="0"/>
              <a:t>&gt;_</a:t>
            </a:r>
            <a:r>
              <a:rPr lang="zh-CN" altLang="zh-CN" dirty="0"/>
              <a:t>”。用户可以在命令提示符“</a:t>
            </a:r>
            <a:r>
              <a:rPr lang="en-US" altLang="zh-CN" dirty="0"/>
              <a:t>&gt;</a:t>
            </a:r>
            <a:r>
              <a:rPr lang="zh-CN" altLang="zh-CN" dirty="0"/>
              <a:t>”之后输入</a:t>
            </a:r>
            <a:r>
              <a:rPr lang="en-US" altLang="zh-CN" dirty="0"/>
              <a:t>DOS</a:t>
            </a:r>
            <a:r>
              <a:rPr lang="zh-CN" altLang="zh-CN" dirty="0"/>
              <a:t>命令，也可以进</a:t>
            </a:r>
            <a:r>
              <a:rPr lang="en-US" altLang="zh-CN" dirty="0"/>
              <a:t>/</a:t>
            </a:r>
            <a:r>
              <a:rPr lang="zh-CN" altLang="zh-CN" dirty="0"/>
              <a:t>退到其它目录下，再输入</a:t>
            </a:r>
            <a:r>
              <a:rPr lang="en-US" altLang="zh-CN" dirty="0"/>
              <a:t>DOS</a:t>
            </a:r>
            <a:r>
              <a:rPr lang="zh-CN" altLang="zh-CN" dirty="0"/>
              <a:t>命令。</a:t>
            </a:r>
            <a:endParaRPr lang="zh-CN" altLang="en-US" dirty="0"/>
          </a:p>
        </p:txBody>
      </p:sp>
      <p:sp>
        <p:nvSpPr>
          <p:cNvPr id="3" name="标题 2"/>
          <p:cNvSpPr>
            <a:spLocks noGrp="1"/>
          </p:cNvSpPr>
          <p:nvPr>
            <p:ph type="title"/>
          </p:nvPr>
        </p:nvSpPr>
        <p:spPr/>
        <p:txBody>
          <a:bodyPr/>
          <a:lstStyle/>
          <a:p>
            <a:r>
              <a:rPr lang="en-US" altLang="zh-CN" b="1" dirty="0"/>
              <a:t>4.3 </a:t>
            </a:r>
            <a:r>
              <a:rPr lang="zh-CN" altLang="zh-CN" b="1" dirty="0"/>
              <a:t>中文版</a:t>
            </a:r>
            <a:r>
              <a:rPr lang="en-US" altLang="zh-CN" b="1" dirty="0"/>
              <a:t>Windows 7</a:t>
            </a:r>
            <a:endParaRPr lang="zh-CN" altLang="en-US" dirty="0"/>
          </a:p>
        </p:txBody>
      </p:sp>
    </p:spTree>
    <p:extLst>
      <p:ext uri="{BB962C8B-B14F-4D97-AF65-F5344CB8AC3E}">
        <p14:creationId xmlns:p14="http://schemas.microsoft.com/office/powerpoint/2010/main" val="24431318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dirty="0"/>
              <a:t>Linux</a:t>
            </a:r>
            <a:r>
              <a:rPr lang="zh-CN" altLang="zh-CN" dirty="0"/>
              <a:t>是一款开放源代码的操作系统。</a:t>
            </a:r>
            <a:r>
              <a:rPr lang="en-US" altLang="zh-CN" dirty="0" smtClean="0"/>
              <a:t>Linux</a:t>
            </a:r>
            <a:r>
              <a:rPr lang="zh-CN" altLang="zh-CN" dirty="0" smtClean="0"/>
              <a:t>操作系统</a:t>
            </a:r>
            <a:r>
              <a:rPr lang="zh-CN" altLang="zh-CN" dirty="0"/>
              <a:t>可用</a:t>
            </a:r>
            <a:r>
              <a:rPr lang="zh-CN" altLang="zh-CN" dirty="0" smtClean="0"/>
              <a:t>于个人计算机</a:t>
            </a:r>
            <a:r>
              <a:rPr lang="zh-CN" altLang="zh-CN" dirty="0"/>
              <a:t>上，并且具有</a:t>
            </a:r>
            <a:r>
              <a:rPr lang="en-US" altLang="zh-CN" dirty="0"/>
              <a:t>Unix</a:t>
            </a:r>
            <a:r>
              <a:rPr lang="zh-CN" altLang="zh-CN" dirty="0"/>
              <a:t>操作系统的全部</a:t>
            </a:r>
            <a:r>
              <a:rPr lang="zh-CN" altLang="zh-CN" dirty="0" smtClean="0"/>
              <a:t>功能</a:t>
            </a:r>
            <a:r>
              <a:rPr lang="zh-CN" altLang="en-US" dirty="0" smtClean="0"/>
              <a:t>。</a:t>
            </a:r>
            <a:endParaRPr lang="en-US" altLang="zh-CN" dirty="0" smtClean="0"/>
          </a:p>
          <a:p>
            <a:r>
              <a:rPr lang="en-US" altLang="zh-CN" dirty="0" smtClean="0"/>
              <a:t>Linus</a:t>
            </a:r>
            <a:r>
              <a:rPr lang="zh-CN" altLang="zh-CN" dirty="0"/>
              <a:t>允许免费地自由运用该系统源代码，并且鼓励其他人进一步对其进行开发</a:t>
            </a:r>
            <a:r>
              <a:rPr lang="zh-CN" altLang="zh-CN" dirty="0" smtClean="0"/>
              <a:t>。</a:t>
            </a:r>
            <a:r>
              <a:rPr lang="en-US" altLang="zh-CN" dirty="0" smtClean="0"/>
              <a:t>Linux</a:t>
            </a:r>
            <a:r>
              <a:rPr lang="zh-CN" altLang="zh-CN" dirty="0"/>
              <a:t>通过</a:t>
            </a:r>
            <a:r>
              <a:rPr lang="en-US" altLang="zh-CN" dirty="0"/>
              <a:t>Internet</a:t>
            </a:r>
            <a:r>
              <a:rPr lang="zh-CN" altLang="zh-CN" dirty="0"/>
              <a:t>广泛传播，一个世界范围内的开发组正在对</a:t>
            </a:r>
            <a:r>
              <a:rPr lang="en-US" altLang="zh-CN" dirty="0"/>
              <a:t>Linux</a:t>
            </a:r>
            <a:r>
              <a:rPr lang="zh-CN" altLang="zh-CN" dirty="0"/>
              <a:t>进行坚持不懈的开发。</a:t>
            </a:r>
          </a:p>
          <a:p>
            <a:r>
              <a:rPr lang="en-US" altLang="zh-CN" dirty="0"/>
              <a:t>Linux</a:t>
            </a:r>
            <a:r>
              <a:rPr lang="zh-CN" altLang="zh-CN" dirty="0"/>
              <a:t>是一套免费的</a:t>
            </a:r>
            <a:r>
              <a:rPr lang="en-US" altLang="zh-CN" dirty="0"/>
              <a:t>32/64</a:t>
            </a:r>
            <a:r>
              <a:rPr lang="zh-CN" altLang="zh-CN" dirty="0"/>
              <a:t>位多用户多任务的操作系统，运行方式同</a:t>
            </a:r>
            <a:r>
              <a:rPr lang="en-US" altLang="zh-CN" dirty="0"/>
              <a:t>UNIX</a:t>
            </a:r>
            <a:r>
              <a:rPr lang="zh-CN" altLang="zh-CN" dirty="0"/>
              <a:t>系统</a:t>
            </a:r>
            <a:r>
              <a:rPr lang="zh-CN" altLang="zh-CN" dirty="0" smtClean="0"/>
              <a:t>很像</a:t>
            </a:r>
            <a:r>
              <a:rPr lang="zh-CN" altLang="en-US" dirty="0" smtClean="0"/>
              <a:t>。</a:t>
            </a:r>
            <a:endParaRPr lang="en-US" altLang="zh-CN" dirty="0" smtClean="0"/>
          </a:p>
          <a:p>
            <a:r>
              <a:rPr lang="en-US" altLang="zh-CN" dirty="0" smtClean="0"/>
              <a:t>Linux</a:t>
            </a:r>
            <a:r>
              <a:rPr lang="zh-CN" altLang="zh-CN" dirty="0"/>
              <a:t>系统的稳定性、多任务能力与网络功能已达到了许多商业操作系统的</a:t>
            </a:r>
            <a:r>
              <a:rPr lang="zh-CN" altLang="zh-CN" dirty="0" smtClean="0"/>
              <a:t>水平，</a:t>
            </a:r>
            <a:r>
              <a:rPr lang="zh-CN" altLang="zh-CN" dirty="0"/>
              <a:t>在符合</a:t>
            </a:r>
            <a:r>
              <a:rPr lang="en-US" altLang="zh-CN" dirty="0"/>
              <a:t>GNU GPL(General Public License)</a:t>
            </a:r>
            <a:r>
              <a:rPr lang="zh-CN" altLang="zh-CN" dirty="0"/>
              <a:t>的原则下，任何人皆可自由取得、发布、甚至修改源代码。</a:t>
            </a:r>
            <a:endParaRPr lang="zh-CN" altLang="en-US" dirty="0"/>
          </a:p>
        </p:txBody>
      </p:sp>
      <p:sp>
        <p:nvSpPr>
          <p:cNvPr id="3" name="标题 2"/>
          <p:cNvSpPr>
            <a:spLocks noGrp="1"/>
          </p:cNvSpPr>
          <p:nvPr>
            <p:ph type="title"/>
          </p:nvPr>
        </p:nvSpPr>
        <p:spPr/>
        <p:txBody>
          <a:bodyPr>
            <a:normAutofit/>
          </a:bodyPr>
          <a:lstStyle/>
          <a:p>
            <a:r>
              <a:rPr lang="en-US" altLang="zh-CN" b="1" dirty="0"/>
              <a:t>4.4 Linux</a:t>
            </a:r>
            <a:r>
              <a:rPr lang="zh-CN" altLang="zh-CN" b="1" dirty="0"/>
              <a:t>操作系统</a:t>
            </a:r>
            <a:r>
              <a:rPr lang="zh-CN" altLang="zh-CN" b="1" dirty="0" smtClean="0"/>
              <a:t>简介</a:t>
            </a:r>
            <a:endParaRPr lang="zh-CN" altLang="en-US" dirty="0"/>
          </a:p>
        </p:txBody>
      </p:sp>
    </p:spTree>
    <p:extLst>
      <p:ext uri="{BB962C8B-B14F-4D97-AF65-F5344CB8AC3E}">
        <p14:creationId xmlns:p14="http://schemas.microsoft.com/office/powerpoint/2010/main" val="4131605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3</a:t>
            </a:r>
            <a:r>
              <a:rPr lang="zh-CN" altLang="zh-CN" b="1" dirty="0"/>
              <a:t>．数据库管理系统</a:t>
            </a:r>
            <a:r>
              <a:rPr lang="en-US" altLang="zh-CN" dirty="0"/>
              <a:t> </a:t>
            </a:r>
            <a:endParaRPr lang="zh-CN" altLang="zh-CN" dirty="0"/>
          </a:p>
          <a:p>
            <a:pPr lvl="2"/>
            <a:r>
              <a:rPr lang="zh-CN" altLang="zh-CN" dirty="0" smtClean="0"/>
              <a:t>数据库管理系统</a:t>
            </a:r>
            <a:r>
              <a:rPr lang="en-US" altLang="zh-CN" dirty="0"/>
              <a:t>( Data Base Management System</a:t>
            </a:r>
            <a:r>
              <a:rPr lang="zh-CN" altLang="zh-CN" dirty="0"/>
              <a:t>，</a:t>
            </a:r>
            <a:r>
              <a:rPr lang="en-US" altLang="zh-CN" dirty="0"/>
              <a:t>DBMS)</a:t>
            </a:r>
            <a:r>
              <a:rPr lang="zh-CN" altLang="zh-CN" dirty="0"/>
              <a:t>是对数据库资源进行统一管理和控制的软件，数据库管理系统是数据库系统的核心。目前，流行的数据库管理系统有</a:t>
            </a:r>
            <a:r>
              <a:rPr lang="en-US" altLang="zh-CN" dirty="0"/>
              <a:t>Visual FoxPro</a:t>
            </a:r>
            <a:r>
              <a:rPr lang="zh-CN" altLang="zh-CN" dirty="0"/>
              <a:t>、</a:t>
            </a:r>
            <a:r>
              <a:rPr lang="en-US" altLang="zh-CN" dirty="0"/>
              <a:t>SQL Server</a:t>
            </a:r>
            <a:r>
              <a:rPr lang="zh-CN" altLang="zh-CN" dirty="0"/>
              <a:t>、</a:t>
            </a:r>
            <a:r>
              <a:rPr lang="en-US" altLang="zh-CN" dirty="0"/>
              <a:t>Oracle</a:t>
            </a:r>
            <a:r>
              <a:rPr lang="zh-CN" altLang="zh-CN" dirty="0"/>
              <a:t>、</a:t>
            </a:r>
            <a:r>
              <a:rPr lang="en-US" altLang="zh-CN" dirty="0"/>
              <a:t>Sybase</a:t>
            </a:r>
            <a:r>
              <a:rPr lang="zh-CN" altLang="zh-CN" dirty="0"/>
              <a:t>、</a:t>
            </a:r>
            <a:r>
              <a:rPr lang="en-US" altLang="zh-CN" dirty="0"/>
              <a:t>Access</a:t>
            </a:r>
            <a:r>
              <a:rPr lang="zh-CN" altLang="zh-CN" dirty="0"/>
              <a:t>等。</a:t>
            </a:r>
          </a:p>
          <a:p>
            <a:pPr lvl="1"/>
            <a:r>
              <a:rPr lang="en-US" altLang="zh-CN" b="1" dirty="0"/>
              <a:t>4</a:t>
            </a:r>
            <a:r>
              <a:rPr lang="zh-CN" altLang="zh-CN" b="1" dirty="0"/>
              <a:t>．驱动管理</a:t>
            </a:r>
            <a:endParaRPr lang="zh-CN" altLang="zh-CN" dirty="0"/>
          </a:p>
          <a:p>
            <a:pPr lvl="2"/>
            <a:r>
              <a:rPr lang="zh-CN" altLang="zh-CN" dirty="0"/>
              <a:t>在计算机系统中，各种硬件</a:t>
            </a:r>
            <a:r>
              <a:rPr lang="zh-CN" altLang="zh-CN" dirty="0" smtClean="0"/>
              <a:t>设备与</a:t>
            </a:r>
            <a:r>
              <a:rPr lang="en-US" altLang="zh-CN" dirty="0"/>
              <a:t>CPU</a:t>
            </a:r>
            <a:r>
              <a:rPr lang="zh-CN" altLang="zh-CN" dirty="0"/>
              <a:t>进行数据交换均需要通过相应的接口程序来实现，这种接口程序称为驱动程序。操作系统的设备管理功能就是通过驱动程序实现对硬件管理的。</a:t>
            </a:r>
          </a:p>
          <a:p>
            <a:endParaRPr lang="zh-CN" altLang="en-US" dirty="0"/>
          </a:p>
        </p:txBody>
      </p:sp>
      <p:sp>
        <p:nvSpPr>
          <p:cNvPr id="3" name="标题 2"/>
          <p:cNvSpPr>
            <a:spLocks noGrp="1"/>
          </p:cNvSpPr>
          <p:nvPr>
            <p:ph type="title"/>
          </p:nvPr>
        </p:nvSpPr>
        <p:spPr/>
        <p:txBody>
          <a:bodyPr/>
          <a:lstStyle/>
          <a:p>
            <a:r>
              <a:rPr lang="en-US" altLang="zh-CN" b="1" dirty="0"/>
              <a:t>4.1  </a:t>
            </a:r>
            <a:r>
              <a:rPr lang="zh-CN" altLang="zh-CN" b="1" dirty="0"/>
              <a:t>计算机软件系统基础</a:t>
            </a:r>
            <a:endParaRPr lang="zh-CN" altLang="en-US" dirty="0"/>
          </a:p>
        </p:txBody>
      </p:sp>
    </p:spTree>
    <p:extLst>
      <p:ext uri="{BB962C8B-B14F-4D97-AF65-F5344CB8AC3E}">
        <p14:creationId xmlns:p14="http://schemas.microsoft.com/office/powerpoint/2010/main" val="42692237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1"/>
            <a:r>
              <a:rPr lang="en-US" altLang="zh-CN" b="1" dirty="0"/>
              <a:t>4.4.1 Linux</a:t>
            </a:r>
            <a:r>
              <a:rPr lang="zh-CN" altLang="zh-CN" b="1" dirty="0"/>
              <a:t>的特点与发展</a:t>
            </a:r>
          </a:p>
          <a:p>
            <a:pPr lvl="2"/>
            <a:r>
              <a:rPr lang="en-US" altLang="zh-CN" b="1" dirty="0"/>
              <a:t>1</a:t>
            </a:r>
            <a:r>
              <a:rPr lang="zh-CN" altLang="zh-CN" b="1" dirty="0"/>
              <a:t>．</a:t>
            </a:r>
            <a:r>
              <a:rPr lang="en-US" altLang="zh-CN" b="1" dirty="0"/>
              <a:t>Linux</a:t>
            </a:r>
            <a:r>
              <a:rPr lang="zh-CN" altLang="zh-CN" b="1" dirty="0"/>
              <a:t>的特点</a:t>
            </a:r>
            <a:endParaRPr lang="zh-CN" altLang="zh-CN" dirty="0"/>
          </a:p>
          <a:p>
            <a:pPr lvl="3"/>
            <a:r>
              <a:rPr lang="en-US" altLang="zh-CN" dirty="0" smtClean="0"/>
              <a:t>(</a:t>
            </a:r>
            <a:r>
              <a:rPr lang="en-US" altLang="zh-CN" dirty="0"/>
              <a:t>1)</a:t>
            </a:r>
            <a:r>
              <a:rPr lang="zh-CN" altLang="zh-CN" dirty="0"/>
              <a:t>它的源代码几乎全部都是开放的</a:t>
            </a:r>
            <a:r>
              <a:rPr lang="zh-CN" altLang="zh-CN" dirty="0" smtClean="0"/>
              <a:t>。</a:t>
            </a:r>
            <a:endParaRPr lang="en-US" altLang="zh-CN" dirty="0" smtClean="0"/>
          </a:p>
          <a:p>
            <a:pPr lvl="3"/>
            <a:r>
              <a:rPr lang="en-US" altLang="zh-CN" dirty="0" smtClean="0"/>
              <a:t>(</a:t>
            </a:r>
            <a:r>
              <a:rPr lang="en-US" altLang="zh-CN" dirty="0"/>
              <a:t>2)</a:t>
            </a:r>
            <a:r>
              <a:rPr lang="zh-CN" altLang="zh-CN" dirty="0"/>
              <a:t>采用阶层式目录结构，文件归类清楚、容易</a:t>
            </a:r>
            <a:r>
              <a:rPr lang="zh-CN" altLang="zh-CN" dirty="0" smtClean="0"/>
              <a:t>管理</a:t>
            </a:r>
            <a:r>
              <a:rPr lang="zh-CN" altLang="en-US" dirty="0" smtClean="0"/>
              <a:t>；</a:t>
            </a:r>
            <a:r>
              <a:rPr lang="en-US" altLang="zh-CN" dirty="0" smtClean="0"/>
              <a:t> </a:t>
            </a:r>
            <a:endParaRPr lang="zh-CN" altLang="zh-CN" dirty="0"/>
          </a:p>
          <a:p>
            <a:pPr lvl="3"/>
            <a:r>
              <a:rPr lang="en-US" altLang="zh-CN" dirty="0"/>
              <a:t>(3)</a:t>
            </a:r>
            <a:r>
              <a:rPr lang="zh-CN" altLang="zh-CN" dirty="0"/>
              <a:t>支持多种文件系统，如</a:t>
            </a:r>
            <a:r>
              <a:rPr lang="en-US" altLang="zh-CN" dirty="0"/>
              <a:t>Ext2FS</a:t>
            </a:r>
            <a:r>
              <a:rPr lang="zh-CN" altLang="zh-CN" dirty="0"/>
              <a:t>、</a:t>
            </a:r>
            <a:r>
              <a:rPr lang="en-US" altLang="zh-CN" dirty="0"/>
              <a:t>ISOFS</a:t>
            </a:r>
            <a:r>
              <a:rPr lang="zh-CN" altLang="zh-CN" dirty="0"/>
              <a:t>以及</a:t>
            </a:r>
            <a:r>
              <a:rPr lang="en-US" altLang="zh-CN" dirty="0"/>
              <a:t>Windows</a:t>
            </a:r>
            <a:r>
              <a:rPr lang="zh-CN" altLang="zh-CN" dirty="0"/>
              <a:t>的文件系统</a:t>
            </a:r>
            <a:r>
              <a:rPr lang="en-US" altLang="zh-CN" dirty="0"/>
              <a:t>FAT32</a:t>
            </a:r>
            <a:r>
              <a:rPr lang="zh-CN" altLang="zh-CN" dirty="0"/>
              <a:t>、</a:t>
            </a:r>
            <a:r>
              <a:rPr lang="en-US" altLang="zh-CN" dirty="0"/>
              <a:t>NTFS</a:t>
            </a:r>
            <a:r>
              <a:rPr lang="zh-CN" altLang="zh-CN" dirty="0"/>
              <a:t>等；</a:t>
            </a:r>
            <a:r>
              <a:rPr lang="en-US" altLang="zh-CN" dirty="0"/>
              <a:t> </a:t>
            </a:r>
            <a:endParaRPr lang="zh-CN" altLang="zh-CN" dirty="0"/>
          </a:p>
          <a:p>
            <a:pPr lvl="3"/>
            <a:r>
              <a:rPr lang="en-US" altLang="zh-CN" dirty="0"/>
              <a:t>(4)</a:t>
            </a:r>
            <a:r>
              <a:rPr lang="zh-CN" altLang="zh-CN" dirty="0"/>
              <a:t>它可运行于许多</a:t>
            </a:r>
            <a:r>
              <a:rPr lang="zh-CN" altLang="zh-CN" dirty="0" smtClean="0"/>
              <a:t>硬件平台</a:t>
            </a:r>
            <a:r>
              <a:rPr lang="zh-CN" altLang="en-US" dirty="0" smtClean="0"/>
              <a:t>；</a:t>
            </a:r>
            <a:endParaRPr lang="en-US" altLang="zh-CN" dirty="0" smtClean="0"/>
          </a:p>
          <a:p>
            <a:pPr lvl="3"/>
            <a:r>
              <a:rPr lang="en-US" altLang="zh-CN" dirty="0"/>
              <a:t>(5)</a:t>
            </a:r>
            <a:r>
              <a:rPr lang="zh-CN" altLang="zh-CN" dirty="0" smtClean="0"/>
              <a:t>它可以</a:t>
            </a:r>
            <a:r>
              <a:rPr lang="zh-CN" altLang="zh-CN" dirty="0"/>
              <a:t>运行许多自由</a:t>
            </a:r>
            <a:r>
              <a:rPr lang="zh-CN" altLang="zh-CN" dirty="0" smtClean="0"/>
              <a:t>发布</a:t>
            </a:r>
            <a:r>
              <a:rPr lang="zh-CN" altLang="en-US" dirty="0" smtClean="0"/>
              <a:t>、</a:t>
            </a:r>
            <a:r>
              <a:rPr lang="zh-CN" altLang="zh-CN" dirty="0" smtClean="0"/>
              <a:t>商品化</a:t>
            </a:r>
            <a:r>
              <a:rPr lang="zh-CN" altLang="zh-CN" dirty="0"/>
              <a:t>的应用软件；</a:t>
            </a:r>
          </a:p>
          <a:p>
            <a:pPr lvl="3"/>
            <a:r>
              <a:rPr lang="en-US" altLang="zh-CN" dirty="0"/>
              <a:t>(6)</a:t>
            </a:r>
            <a:r>
              <a:rPr lang="zh-CN" altLang="zh-CN" dirty="0" smtClean="0"/>
              <a:t>具有</a:t>
            </a:r>
            <a:r>
              <a:rPr lang="zh-CN" altLang="en-US" dirty="0" smtClean="0"/>
              <a:t>良好的</a:t>
            </a:r>
            <a:r>
              <a:rPr lang="zh-CN" altLang="zh-CN" dirty="0" smtClean="0"/>
              <a:t>可移植性</a:t>
            </a:r>
            <a:r>
              <a:rPr lang="en-US" altLang="zh-CN" dirty="0" smtClean="0"/>
              <a:t>(</a:t>
            </a:r>
            <a:r>
              <a:rPr lang="zh-CN" altLang="en-US" dirty="0" smtClean="0"/>
              <a:t>主要</a:t>
            </a:r>
            <a:r>
              <a:rPr lang="zh-CN" altLang="zh-CN" dirty="0" smtClean="0"/>
              <a:t>采用</a:t>
            </a:r>
            <a:r>
              <a:rPr lang="en-US" altLang="zh-CN" dirty="0"/>
              <a:t>C</a:t>
            </a:r>
            <a:r>
              <a:rPr lang="zh-CN" altLang="zh-CN" dirty="0"/>
              <a:t>语言</a:t>
            </a:r>
            <a:r>
              <a:rPr lang="zh-CN" altLang="zh-CN" dirty="0" smtClean="0"/>
              <a:t>编写</a:t>
            </a:r>
            <a:r>
              <a:rPr lang="en-US" altLang="zh-CN" dirty="0" smtClean="0"/>
              <a:t>)</a:t>
            </a:r>
            <a:r>
              <a:rPr lang="zh-CN" altLang="zh-CN" dirty="0" smtClean="0"/>
              <a:t>；</a:t>
            </a:r>
            <a:endParaRPr lang="zh-CN" altLang="zh-CN" dirty="0"/>
          </a:p>
          <a:p>
            <a:pPr lvl="3"/>
            <a:r>
              <a:rPr lang="en-US" altLang="zh-CN" dirty="0"/>
              <a:t>(7)</a:t>
            </a:r>
            <a:r>
              <a:rPr lang="zh-CN" altLang="zh-CN" dirty="0"/>
              <a:t>强大的网络功能。具有内置的</a:t>
            </a:r>
            <a:r>
              <a:rPr lang="en-US" altLang="zh-CN" dirty="0"/>
              <a:t>TCP</a:t>
            </a:r>
            <a:r>
              <a:rPr lang="zh-CN" altLang="zh-CN" dirty="0"/>
              <a:t>／</a:t>
            </a:r>
            <a:r>
              <a:rPr lang="en-US" altLang="zh-CN" dirty="0"/>
              <a:t>IP</a:t>
            </a:r>
            <a:r>
              <a:rPr lang="zh-CN" altLang="zh-CN" dirty="0"/>
              <a:t>协议</a:t>
            </a:r>
            <a:r>
              <a:rPr lang="zh-CN" altLang="zh-CN" dirty="0" smtClean="0"/>
              <a:t>栈；</a:t>
            </a:r>
            <a:endParaRPr lang="zh-CN" altLang="zh-CN" dirty="0"/>
          </a:p>
          <a:p>
            <a:pPr lvl="3"/>
            <a:r>
              <a:rPr lang="en-US" altLang="zh-CN" dirty="0"/>
              <a:t>(8)</a:t>
            </a:r>
            <a:r>
              <a:rPr lang="zh-CN" altLang="zh-CN" dirty="0"/>
              <a:t>能充分发挥硬件的功能</a:t>
            </a:r>
            <a:r>
              <a:rPr lang="zh-CN" altLang="zh-CN" dirty="0" smtClean="0"/>
              <a:t>，运行</a:t>
            </a:r>
            <a:r>
              <a:rPr lang="zh-CN" altLang="zh-CN" dirty="0"/>
              <a:t>效率更高；</a:t>
            </a:r>
          </a:p>
          <a:p>
            <a:pPr lvl="3"/>
            <a:r>
              <a:rPr lang="en-US" altLang="zh-CN" dirty="0"/>
              <a:t>(9)</a:t>
            </a:r>
            <a:r>
              <a:rPr lang="zh-CN" altLang="zh-CN" dirty="0"/>
              <a:t>可与其它的操作系统如</a:t>
            </a:r>
            <a:r>
              <a:rPr lang="en-US" altLang="zh-CN" dirty="0"/>
              <a:t>Windows</a:t>
            </a:r>
            <a:r>
              <a:rPr lang="zh-CN" altLang="zh-CN" dirty="0"/>
              <a:t>等并存于同一台计算机上。</a:t>
            </a:r>
            <a:endParaRPr lang="zh-CN" altLang="en-US" dirty="0"/>
          </a:p>
        </p:txBody>
      </p:sp>
      <p:sp>
        <p:nvSpPr>
          <p:cNvPr id="3" name="标题 2"/>
          <p:cNvSpPr>
            <a:spLocks noGrp="1"/>
          </p:cNvSpPr>
          <p:nvPr>
            <p:ph type="title"/>
          </p:nvPr>
        </p:nvSpPr>
        <p:spPr/>
        <p:txBody>
          <a:bodyPr/>
          <a:lstStyle/>
          <a:p>
            <a:r>
              <a:rPr lang="en-US" altLang="zh-CN" b="1" dirty="0"/>
              <a:t>4.4 Linux</a:t>
            </a:r>
            <a:r>
              <a:rPr lang="zh-CN" altLang="zh-CN" b="1" dirty="0"/>
              <a:t>操作系统简介</a:t>
            </a:r>
            <a:endParaRPr lang="zh-CN" altLang="en-US" dirty="0"/>
          </a:p>
        </p:txBody>
      </p:sp>
      <p:sp>
        <p:nvSpPr>
          <p:cNvPr id="4" name="标题 2"/>
          <p:cNvSpPr txBox="1">
            <a:spLocks/>
          </p:cNvSpPr>
          <p:nvPr/>
        </p:nvSpPr>
        <p:spPr>
          <a:xfrm>
            <a:off x="467544" y="188640"/>
            <a:ext cx="8229600" cy="125272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zh-CN" altLang="en-US"/>
          </a:p>
        </p:txBody>
      </p:sp>
    </p:spTree>
    <p:extLst>
      <p:ext uri="{BB962C8B-B14F-4D97-AF65-F5344CB8AC3E}">
        <p14:creationId xmlns:p14="http://schemas.microsoft.com/office/powerpoint/2010/main" val="24397699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1"/>
            <a:r>
              <a:rPr lang="en-US" altLang="zh-CN" b="1" dirty="0"/>
              <a:t>2</a:t>
            </a:r>
            <a:r>
              <a:rPr lang="zh-CN" altLang="zh-CN" b="1" dirty="0"/>
              <a:t>．发展方向</a:t>
            </a:r>
            <a:endParaRPr lang="zh-CN" altLang="zh-CN" dirty="0"/>
          </a:p>
          <a:p>
            <a:pPr lvl="2"/>
            <a:r>
              <a:rPr lang="en-US" altLang="zh-CN" dirty="0"/>
              <a:t>Linux</a:t>
            </a:r>
            <a:r>
              <a:rPr lang="zh-CN" altLang="zh-CN" dirty="0"/>
              <a:t>主要被用作服务器的操作系统，以</a:t>
            </a:r>
            <a:r>
              <a:rPr lang="en-US" altLang="zh-CN" dirty="0"/>
              <a:t>Linux</a:t>
            </a:r>
            <a:r>
              <a:rPr lang="zh-CN" altLang="zh-CN" dirty="0"/>
              <a:t>为基础加</a:t>
            </a:r>
            <a:r>
              <a:rPr lang="en-US" altLang="zh-CN" dirty="0"/>
              <a:t>Perl/PHP/Python</a:t>
            </a:r>
            <a:r>
              <a:rPr lang="zh-CN" altLang="zh-CN" dirty="0"/>
              <a:t>、</a:t>
            </a:r>
            <a:r>
              <a:rPr lang="en-US" altLang="zh-CN" dirty="0"/>
              <a:t>Apache</a:t>
            </a:r>
            <a:r>
              <a:rPr lang="zh-CN" altLang="zh-CN" dirty="0"/>
              <a:t>、</a:t>
            </a:r>
            <a:r>
              <a:rPr lang="en-US" altLang="zh-CN" dirty="0"/>
              <a:t>MySQL</a:t>
            </a:r>
            <a:r>
              <a:rPr lang="zh-CN" altLang="zh-CN" dirty="0"/>
              <a:t>等经典技术组合，提供了包括操作系统、数据库、网站服务器、动态网页的一整套网站架设支持</a:t>
            </a:r>
            <a:r>
              <a:rPr lang="zh-CN" altLang="zh-CN" dirty="0" smtClean="0"/>
              <a:t>。</a:t>
            </a:r>
            <a:endParaRPr lang="en-US" altLang="zh-CN" dirty="0" smtClean="0"/>
          </a:p>
          <a:p>
            <a:pPr lvl="2"/>
            <a:r>
              <a:rPr lang="en-US" altLang="zh-CN" dirty="0" smtClean="0"/>
              <a:t>Linux</a:t>
            </a:r>
            <a:r>
              <a:rPr lang="zh-CN" altLang="zh-CN" dirty="0"/>
              <a:t>内核本身的发展方向是硬件支持、嵌入系统和分布式系统这三个方面</a:t>
            </a:r>
            <a:r>
              <a:rPr lang="zh-CN" altLang="zh-CN" dirty="0" smtClean="0"/>
              <a:t>。</a:t>
            </a:r>
            <a:endParaRPr lang="en-US" altLang="zh-CN" dirty="0" smtClean="0"/>
          </a:p>
          <a:p>
            <a:pPr lvl="2"/>
            <a:r>
              <a:rPr lang="zh-CN" altLang="zh-CN" dirty="0" smtClean="0"/>
              <a:t>提供</a:t>
            </a:r>
            <a:r>
              <a:rPr lang="zh-CN" altLang="zh-CN" dirty="0"/>
              <a:t>更多高性能的硬件驱动程序，让更新、更好的硬件迅速在</a:t>
            </a:r>
            <a:r>
              <a:rPr lang="en-US" altLang="zh-CN" dirty="0"/>
              <a:t>Linux</a:t>
            </a:r>
            <a:r>
              <a:rPr lang="zh-CN" altLang="zh-CN" dirty="0"/>
              <a:t>系统下工作，是</a:t>
            </a:r>
            <a:r>
              <a:rPr lang="en-US" altLang="zh-CN" dirty="0"/>
              <a:t>Linux</a:t>
            </a:r>
            <a:r>
              <a:rPr lang="zh-CN" altLang="zh-CN" dirty="0"/>
              <a:t>普及和广泛应用的基础</a:t>
            </a:r>
            <a:r>
              <a:rPr lang="zh-CN" altLang="zh-CN" dirty="0" smtClean="0"/>
              <a:t>。</a:t>
            </a:r>
            <a:endParaRPr lang="en-US" altLang="zh-CN" dirty="0" smtClean="0"/>
          </a:p>
          <a:p>
            <a:pPr lvl="2"/>
            <a:r>
              <a:rPr lang="en-US" altLang="zh-CN" dirty="0" smtClean="0"/>
              <a:t>Linux</a:t>
            </a:r>
            <a:r>
              <a:rPr lang="zh-CN" altLang="zh-CN" dirty="0"/>
              <a:t>上的图形化桌面系统、应用软件，尤其是软件开发工具也是</a:t>
            </a:r>
            <a:r>
              <a:rPr lang="en-US" altLang="zh-CN" dirty="0"/>
              <a:t>Linux</a:t>
            </a:r>
            <a:r>
              <a:rPr lang="zh-CN" altLang="zh-CN" dirty="0"/>
              <a:t>发展的重要方面。</a:t>
            </a:r>
          </a:p>
          <a:p>
            <a:endParaRPr lang="zh-CN" altLang="en-US" dirty="0"/>
          </a:p>
        </p:txBody>
      </p:sp>
      <p:sp>
        <p:nvSpPr>
          <p:cNvPr id="3" name="标题 2"/>
          <p:cNvSpPr>
            <a:spLocks noGrp="1"/>
          </p:cNvSpPr>
          <p:nvPr>
            <p:ph type="title"/>
          </p:nvPr>
        </p:nvSpPr>
        <p:spPr/>
        <p:txBody>
          <a:bodyPr/>
          <a:lstStyle/>
          <a:p>
            <a:r>
              <a:rPr lang="en-US" altLang="zh-CN" b="1" dirty="0"/>
              <a:t>4.4 </a:t>
            </a:r>
            <a:r>
              <a:rPr lang="en-US" altLang="zh-CN" b="1" dirty="0" err="1" smtClean="0"/>
              <a:t>Linu</a:t>
            </a:r>
            <a:r>
              <a:rPr lang="zh-CN" altLang="zh-CN" b="1" dirty="0"/>
              <a:t>操作系统</a:t>
            </a:r>
            <a:r>
              <a:rPr lang="en-US" altLang="zh-CN" b="1" dirty="0" smtClean="0"/>
              <a:t>x</a:t>
            </a:r>
            <a:r>
              <a:rPr lang="zh-CN" altLang="zh-CN" b="1" dirty="0" smtClean="0"/>
              <a:t>简介</a:t>
            </a:r>
            <a:endParaRPr lang="zh-CN" altLang="en-US" dirty="0"/>
          </a:p>
        </p:txBody>
      </p:sp>
    </p:spTree>
    <p:extLst>
      <p:ext uri="{BB962C8B-B14F-4D97-AF65-F5344CB8AC3E}">
        <p14:creationId xmlns:p14="http://schemas.microsoft.com/office/powerpoint/2010/main" val="361178425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a:t>4.4.2 Linux</a:t>
            </a:r>
            <a:r>
              <a:rPr lang="zh-CN" altLang="zh-CN" b="1" dirty="0"/>
              <a:t>的使用简介</a:t>
            </a:r>
          </a:p>
          <a:p>
            <a:pPr lvl="1"/>
            <a:r>
              <a:rPr lang="en-US" altLang="zh-CN" b="1" dirty="0"/>
              <a:t>1</a:t>
            </a:r>
            <a:r>
              <a:rPr lang="zh-CN" altLang="zh-CN" b="1" dirty="0"/>
              <a:t>．</a:t>
            </a:r>
            <a:r>
              <a:rPr lang="en-US" altLang="zh-CN" b="1" dirty="0"/>
              <a:t>Linux</a:t>
            </a:r>
            <a:r>
              <a:rPr lang="zh-CN" altLang="zh-CN" b="1" dirty="0"/>
              <a:t>用户的工作环境</a:t>
            </a:r>
            <a:endParaRPr lang="zh-CN" altLang="zh-CN" dirty="0"/>
          </a:p>
          <a:p>
            <a:pPr lvl="2"/>
            <a:r>
              <a:rPr lang="en-US" altLang="zh-CN" dirty="0"/>
              <a:t>(1)</a:t>
            </a:r>
            <a:r>
              <a:rPr lang="zh-CN" altLang="zh-CN" dirty="0"/>
              <a:t>登录</a:t>
            </a:r>
            <a:r>
              <a:rPr lang="en-US" altLang="zh-CN" dirty="0"/>
              <a:t>(login)</a:t>
            </a:r>
            <a:endParaRPr lang="zh-CN" altLang="zh-CN" dirty="0"/>
          </a:p>
          <a:p>
            <a:pPr lvl="2"/>
            <a:r>
              <a:rPr lang="en-US" altLang="zh-CN" dirty="0"/>
              <a:t>(2) </a:t>
            </a:r>
            <a:r>
              <a:rPr lang="zh-CN" altLang="zh-CN" dirty="0"/>
              <a:t>注销</a:t>
            </a:r>
            <a:r>
              <a:rPr lang="en-US" altLang="zh-CN" dirty="0"/>
              <a:t>(logout)</a:t>
            </a:r>
            <a:endParaRPr lang="zh-CN" altLang="zh-CN" dirty="0"/>
          </a:p>
          <a:p>
            <a:pPr lvl="1"/>
            <a:r>
              <a:rPr lang="en-US" altLang="zh-CN" b="1" dirty="0"/>
              <a:t>2</a:t>
            </a:r>
            <a:r>
              <a:rPr lang="zh-CN" altLang="zh-CN" b="1" dirty="0"/>
              <a:t>．</a:t>
            </a:r>
            <a:r>
              <a:rPr lang="en-US" altLang="zh-CN" b="1" dirty="0"/>
              <a:t>Shell</a:t>
            </a:r>
            <a:r>
              <a:rPr lang="zh-CN" altLang="zh-CN" b="1" dirty="0"/>
              <a:t>命令</a:t>
            </a:r>
            <a:endParaRPr lang="zh-CN" altLang="zh-CN" dirty="0"/>
          </a:p>
          <a:p>
            <a:pPr marL="627063" lvl="2" indent="0">
              <a:buNone/>
            </a:pPr>
            <a:r>
              <a:rPr lang="en-US" altLang="zh-CN" dirty="0" smtClean="0"/>
              <a:t>         Linux</a:t>
            </a:r>
            <a:r>
              <a:rPr lang="zh-CN" altLang="zh-CN" dirty="0"/>
              <a:t>的</a:t>
            </a:r>
            <a:r>
              <a:rPr lang="en-US" altLang="zh-CN" dirty="0"/>
              <a:t>Shell</a:t>
            </a:r>
            <a:r>
              <a:rPr lang="zh-CN" altLang="zh-CN" dirty="0"/>
              <a:t>是作为操作系统的最外层，也称为外壳。它可以作为命令语言，为用户提供使用操作系统的接口。</a:t>
            </a:r>
            <a:r>
              <a:rPr lang="en-US" altLang="zh-CN" dirty="0"/>
              <a:t>Shell</a:t>
            </a:r>
            <a:r>
              <a:rPr lang="zh-CN" altLang="zh-CN" dirty="0"/>
              <a:t>也是一种程序设计语言，用户可利用多条</a:t>
            </a:r>
            <a:r>
              <a:rPr lang="en-US" altLang="zh-CN" dirty="0"/>
              <a:t>Shell</a:t>
            </a:r>
            <a:r>
              <a:rPr lang="zh-CN" altLang="zh-CN" dirty="0"/>
              <a:t>命令构成一个文件，或称为</a:t>
            </a:r>
            <a:r>
              <a:rPr lang="en-US" altLang="zh-CN" dirty="0"/>
              <a:t>Shell</a:t>
            </a:r>
            <a:r>
              <a:rPr lang="zh-CN" altLang="zh-CN" dirty="0"/>
              <a:t>脚本。</a:t>
            </a:r>
            <a:endParaRPr lang="zh-CN" altLang="en-US" dirty="0"/>
          </a:p>
        </p:txBody>
      </p:sp>
      <p:sp>
        <p:nvSpPr>
          <p:cNvPr id="3" name="标题 2"/>
          <p:cNvSpPr>
            <a:spLocks noGrp="1"/>
          </p:cNvSpPr>
          <p:nvPr>
            <p:ph type="title"/>
          </p:nvPr>
        </p:nvSpPr>
        <p:spPr/>
        <p:txBody>
          <a:bodyPr/>
          <a:lstStyle/>
          <a:p>
            <a:r>
              <a:rPr lang="en-US" altLang="zh-CN" b="1" dirty="0"/>
              <a:t>4.4 Linux</a:t>
            </a:r>
            <a:r>
              <a:rPr lang="zh-CN" altLang="zh-CN" b="1" dirty="0"/>
              <a:t>操作系统简介</a:t>
            </a:r>
            <a:endParaRPr lang="zh-CN" altLang="en-US" dirty="0"/>
          </a:p>
        </p:txBody>
      </p:sp>
    </p:spTree>
    <p:extLst>
      <p:ext uri="{BB962C8B-B14F-4D97-AF65-F5344CB8AC3E}">
        <p14:creationId xmlns:p14="http://schemas.microsoft.com/office/powerpoint/2010/main" val="27679517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4182534"/>
          </a:xfrm>
        </p:spPr>
        <p:txBody>
          <a:bodyPr>
            <a:normAutofit fontScale="92500" lnSpcReduction="20000"/>
          </a:bodyPr>
          <a:lstStyle/>
          <a:p>
            <a:r>
              <a:rPr lang="en-US" altLang="zh-CN" b="1" dirty="0"/>
              <a:t>4.5.1 </a:t>
            </a:r>
            <a:r>
              <a:rPr lang="zh-CN" altLang="zh-CN" b="1" dirty="0"/>
              <a:t>数据压缩软件包</a:t>
            </a:r>
            <a:r>
              <a:rPr lang="en-US" altLang="zh-CN" b="1" dirty="0" smtClean="0"/>
              <a:t>WinRAR</a:t>
            </a:r>
          </a:p>
          <a:p>
            <a:pPr lvl="1"/>
            <a:r>
              <a:rPr lang="en-US" altLang="zh-CN" b="1" dirty="0"/>
              <a:t>1</a:t>
            </a:r>
            <a:r>
              <a:rPr lang="zh-CN" altLang="zh-CN" b="1" dirty="0"/>
              <a:t>．</a:t>
            </a:r>
            <a:r>
              <a:rPr lang="en-US" altLang="zh-CN" b="1" dirty="0"/>
              <a:t>WinRAR</a:t>
            </a:r>
            <a:r>
              <a:rPr lang="zh-CN" altLang="zh-CN" b="1" dirty="0"/>
              <a:t>的特点</a:t>
            </a:r>
            <a:endParaRPr lang="zh-CN" altLang="zh-CN" dirty="0"/>
          </a:p>
          <a:p>
            <a:pPr lvl="2"/>
            <a:r>
              <a:rPr lang="en-US" altLang="zh-CN" dirty="0"/>
              <a:t>WinRAR</a:t>
            </a:r>
            <a:r>
              <a:rPr lang="zh-CN" altLang="zh-CN" dirty="0"/>
              <a:t>是一种功能强大的数据压缩</a:t>
            </a:r>
            <a:r>
              <a:rPr lang="zh-CN" altLang="zh-CN" dirty="0" smtClean="0"/>
              <a:t>软件</a:t>
            </a:r>
            <a:r>
              <a:rPr lang="zh-CN" altLang="en-US" dirty="0"/>
              <a:t>，</a:t>
            </a:r>
            <a:r>
              <a:rPr lang="zh-CN" altLang="zh-CN" dirty="0" smtClean="0"/>
              <a:t>具有</a:t>
            </a:r>
            <a:r>
              <a:rPr lang="zh-CN" altLang="zh-CN" dirty="0"/>
              <a:t>包括强力压缩、分卷、加密、自解压模块、备份简易的</a:t>
            </a:r>
            <a:r>
              <a:rPr lang="zh-CN" altLang="zh-CN" dirty="0" smtClean="0"/>
              <a:t>功能</a:t>
            </a:r>
            <a:r>
              <a:rPr lang="zh-CN" altLang="en-US" dirty="0" smtClean="0"/>
              <a:t>，</a:t>
            </a:r>
            <a:r>
              <a:rPr lang="zh-CN" altLang="zh-CN" dirty="0" smtClean="0"/>
              <a:t>能</a:t>
            </a:r>
            <a:r>
              <a:rPr lang="zh-CN" altLang="zh-CN" dirty="0"/>
              <a:t>解压</a:t>
            </a:r>
            <a:r>
              <a:rPr lang="en-US" altLang="zh-CN" dirty="0" smtClean="0"/>
              <a:t>ARJ</a:t>
            </a:r>
            <a:r>
              <a:rPr lang="zh-CN" altLang="en-US" dirty="0" smtClean="0"/>
              <a:t>、</a:t>
            </a:r>
            <a:r>
              <a:rPr lang="en-US" altLang="zh-CN" dirty="0" smtClean="0"/>
              <a:t>ZIP</a:t>
            </a:r>
            <a:r>
              <a:rPr lang="zh-CN" altLang="zh-CN" dirty="0" smtClean="0"/>
              <a:t>等</a:t>
            </a:r>
            <a:r>
              <a:rPr lang="zh-CN" altLang="zh-CN" dirty="0"/>
              <a:t>多种格式的</a:t>
            </a:r>
            <a:r>
              <a:rPr lang="zh-CN" altLang="zh-CN" dirty="0" smtClean="0"/>
              <a:t>文件</a:t>
            </a:r>
            <a:r>
              <a:rPr lang="zh-CN" altLang="en-US" dirty="0" smtClean="0"/>
              <a:t>，</a:t>
            </a:r>
            <a:r>
              <a:rPr lang="en-US" altLang="zh-CN" dirty="0" smtClean="0"/>
              <a:t>WinRAR</a:t>
            </a:r>
            <a:r>
              <a:rPr lang="zh-CN" altLang="zh-CN" dirty="0"/>
              <a:t>的优点是压缩率大，速度快</a:t>
            </a:r>
            <a:r>
              <a:rPr lang="zh-CN" altLang="zh-CN" dirty="0" smtClean="0"/>
              <a:t>。</a:t>
            </a:r>
            <a:endParaRPr lang="en-US" altLang="zh-CN" dirty="0" smtClean="0"/>
          </a:p>
          <a:p>
            <a:pPr lvl="1"/>
            <a:r>
              <a:rPr lang="en-US" altLang="zh-CN" b="1" dirty="0"/>
              <a:t>2</a:t>
            </a:r>
            <a:r>
              <a:rPr lang="zh-CN" altLang="zh-CN" b="1" dirty="0"/>
              <a:t>．</a:t>
            </a:r>
            <a:r>
              <a:rPr lang="en-US" altLang="zh-CN" b="1" dirty="0"/>
              <a:t>WinRAR</a:t>
            </a:r>
            <a:r>
              <a:rPr lang="zh-CN" altLang="zh-CN" b="1" dirty="0"/>
              <a:t>的使用简介</a:t>
            </a:r>
            <a:endParaRPr lang="zh-CN" altLang="zh-CN" dirty="0"/>
          </a:p>
          <a:p>
            <a:pPr lvl="2"/>
            <a:r>
              <a:rPr lang="en-US" altLang="zh-CN" b="1" dirty="0"/>
              <a:t>(1)</a:t>
            </a:r>
            <a:r>
              <a:rPr lang="zh-CN" altLang="zh-CN" b="1" dirty="0"/>
              <a:t>安装</a:t>
            </a:r>
            <a:r>
              <a:rPr lang="en-US" altLang="zh-CN" b="1" dirty="0"/>
              <a:t>WinRAR</a:t>
            </a:r>
            <a:endParaRPr lang="zh-CN" altLang="zh-CN" b="1" dirty="0"/>
          </a:p>
          <a:p>
            <a:pPr lvl="3"/>
            <a:r>
              <a:rPr lang="zh-CN" altLang="zh-CN" dirty="0"/>
              <a:t>有许多网站均提供</a:t>
            </a:r>
            <a:r>
              <a:rPr lang="en-US" altLang="zh-CN" dirty="0"/>
              <a:t>WinRAR</a:t>
            </a:r>
            <a:r>
              <a:rPr lang="zh-CN" altLang="zh-CN" dirty="0"/>
              <a:t>软件下载。从网站下载</a:t>
            </a:r>
            <a:r>
              <a:rPr lang="en-US" altLang="zh-CN" dirty="0"/>
              <a:t>WinRAR</a:t>
            </a:r>
            <a:r>
              <a:rPr lang="zh-CN" altLang="zh-CN" dirty="0"/>
              <a:t>并安装</a:t>
            </a:r>
            <a:r>
              <a:rPr lang="zh-CN" altLang="zh-CN" dirty="0" smtClean="0"/>
              <a:t>后</a:t>
            </a:r>
            <a:r>
              <a:rPr lang="zh-CN" altLang="en-US" dirty="0" smtClean="0"/>
              <a:t>。</a:t>
            </a:r>
            <a:endParaRPr lang="en-US" altLang="zh-CN" dirty="0" smtClean="0"/>
          </a:p>
          <a:p>
            <a:pPr lvl="2"/>
            <a:r>
              <a:rPr lang="zh-CN" altLang="zh-CN" b="1" dirty="0" smtClean="0"/>
              <a:t> </a:t>
            </a:r>
            <a:r>
              <a:rPr lang="en-US" altLang="zh-CN" b="1" dirty="0" smtClean="0"/>
              <a:t>(</a:t>
            </a:r>
            <a:r>
              <a:rPr lang="en-US" altLang="zh-CN" b="1" dirty="0"/>
              <a:t>2)</a:t>
            </a:r>
            <a:r>
              <a:rPr lang="zh-CN" altLang="zh-CN" b="1" dirty="0"/>
              <a:t>文件或文件夹的压缩</a:t>
            </a:r>
          </a:p>
          <a:p>
            <a:pPr lvl="3"/>
            <a:r>
              <a:rPr lang="zh-CN" altLang="zh-CN" b="1" dirty="0"/>
              <a:t>缺省压缩：</a:t>
            </a:r>
            <a:r>
              <a:rPr lang="zh-CN" altLang="zh-CN" dirty="0"/>
              <a:t>右击要压缩的文件和文件夹，在弹出快捷菜单中选择“</a:t>
            </a:r>
            <a:r>
              <a:rPr lang="en-US" altLang="zh-CN" dirty="0"/>
              <a:t> </a:t>
            </a:r>
            <a:r>
              <a:rPr lang="zh-CN" altLang="zh-CN" dirty="0"/>
              <a:t>添加到‘</a:t>
            </a:r>
            <a:r>
              <a:rPr lang="en-US" altLang="zh-CN" dirty="0" err="1"/>
              <a:t>XXX.rar</a:t>
            </a:r>
            <a:r>
              <a:rPr lang="zh-CN" altLang="zh-CN" dirty="0"/>
              <a:t>’”</a:t>
            </a:r>
            <a:r>
              <a:rPr lang="zh-CN" altLang="zh-CN" dirty="0" smtClean="0"/>
              <a:t>项；</a:t>
            </a:r>
            <a:endParaRPr lang="zh-CN" altLang="zh-CN" dirty="0"/>
          </a:p>
          <a:p>
            <a:pPr lvl="3"/>
            <a:r>
              <a:rPr lang="zh-CN" altLang="zh-CN" b="1" dirty="0"/>
              <a:t>选择压缩</a:t>
            </a:r>
            <a:r>
              <a:rPr lang="zh-CN" altLang="zh-CN" b="1" dirty="0" smtClean="0"/>
              <a:t>：</a:t>
            </a:r>
            <a:r>
              <a:rPr lang="zh-CN" altLang="en-US" dirty="0" smtClean="0"/>
              <a:t>启动</a:t>
            </a:r>
            <a:r>
              <a:rPr lang="en-US" altLang="zh-CN" dirty="0" smtClean="0"/>
              <a:t>WinRAR</a:t>
            </a:r>
            <a:r>
              <a:rPr lang="zh-CN" altLang="zh-CN" dirty="0" smtClean="0"/>
              <a:t>，选定</a:t>
            </a:r>
            <a:r>
              <a:rPr lang="zh-CN" altLang="zh-CN" dirty="0"/>
              <a:t>要压缩的文件和文件夹，然后点击   工具按钮，在弹出的“压缩文件名和参数”对话框中</a:t>
            </a:r>
            <a:r>
              <a:rPr lang="zh-CN" altLang="zh-CN" dirty="0" smtClean="0"/>
              <a:t>作选择</a:t>
            </a:r>
            <a:r>
              <a:rPr lang="zh-CN" altLang="en-US" dirty="0" smtClean="0"/>
              <a:t>。</a:t>
            </a:r>
            <a:endParaRPr lang="zh-CN" altLang="zh-CN" dirty="0"/>
          </a:p>
          <a:p>
            <a:pPr lvl="3"/>
            <a:endParaRPr lang="zh-CN" altLang="zh-CN" dirty="0"/>
          </a:p>
          <a:p>
            <a:endParaRPr lang="zh-CN" altLang="en-US" dirty="0"/>
          </a:p>
        </p:txBody>
      </p:sp>
      <p:sp>
        <p:nvSpPr>
          <p:cNvPr id="3" name="标题 2"/>
          <p:cNvSpPr>
            <a:spLocks noGrp="1"/>
          </p:cNvSpPr>
          <p:nvPr>
            <p:ph type="title"/>
          </p:nvPr>
        </p:nvSpPr>
        <p:spPr/>
        <p:txBody>
          <a:bodyPr>
            <a:normAutofit/>
          </a:bodyPr>
          <a:lstStyle/>
          <a:p>
            <a:r>
              <a:rPr lang="en-US" altLang="zh-CN" b="1" dirty="0"/>
              <a:t>4.5</a:t>
            </a:r>
            <a:r>
              <a:rPr lang="zh-CN" altLang="zh-CN" b="1" dirty="0"/>
              <a:t>常</a:t>
            </a:r>
            <a:r>
              <a:rPr lang="zh-CN" altLang="zh-CN" b="1" dirty="0"/>
              <a:t>用</a:t>
            </a:r>
            <a:r>
              <a:rPr lang="zh-CN" altLang="zh-CN" b="1" dirty="0" smtClean="0"/>
              <a:t>工</a:t>
            </a:r>
            <a:r>
              <a:rPr lang="zh-CN" altLang="zh-CN" b="1" dirty="0"/>
              <a:t>具</a:t>
            </a:r>
            <a:r>
              <a:rPr lang="zh-CN" altLang="zh-CN" b="1" dirty="0" smtClean="0"/>
              <a:t>软件介绍</a:t>
            </a:r>
            <a:endParaRPr lang="zh-CN" altLang="en-US" dirty="0"/>
          </a:p>
        </p:txBody>
      </p:sp>
    </p:spTree>
    <p:extLst>
      <p:ext uri="{BB962C8B-B14F-4D97-AF65-F5344CB8AC3E}">
        <p14:creationId xmlns:p14="http://schemas.microsoft.com/office/powerpoint/2010/main" val="30300000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b="1" dirty="0"/>
              <a:t>4.5.1 </a:t>
            </a:r>
            <a:r>
              <a:rPr lang="zh-CN" altLang="zh-CN" b="1" dirty="0"/>
              <a:t>数据压缩软件包</a:t>
            </a:r>
            <a:r>
              <a:rPr lang="en-US" altLang="zh-CN" b="1" dirty="0"/>
              <a:t>WinRAR</a:t>
            </a:r>
            <a:endParaRPr lang="zh-CN" altLang="zh-CN" b="1" dirty="0"/>
          </a:p>
          <a:p>
            <a:pPr lvl="1"/>
            <a:r>
              <a:rPr lang="en-US" altLang="zh-CN" b="1" dirty="0"/>
              <a:t>1</a:t>
            </a:r>
            <a:r>
              <a:rPr lang="zh-CN" altLang="zh-CN" b="1" dirty="0"/>
              <a:t>．</a:t>
            </a:r>
            <a:r>
              <a:rPr lang="en-US" altLang="zh-CN" b="1" dirty="0"/>
              <a:t>WinRAR</a:t>
            </a:r>
            <a:r>
              <a:rPr lang="zh-CN" altLang="zh-CN" b="1" dirty="0"/>
              <a:t>的</a:t>
            </a:r>
            <a:r>
              <a:rPr lang="zh-CN" altLang="zh-CN" b="1" dirty="0" smtClean="0"/>
              <a:t>特点</a:t>
            </a:r>
            <a:endParaRPr lang="en-US" altLang="zh-CN" b="1" dirty="0" smtClean="0"/>
          </a:p>
          <a:p>
            <a:pPr lvl="2"/>
            <a:r>
              <a:rPr lang="zh-CN" altLang="zh-CN" dirty="0"/>
              <a:t>强力压缩、分卷、加密、自解压模块、备份简易的功能</a:t>
            </a:r>
            <a:r>
              <a:rPr lang="zh-CN" altLang="zh-CN" dirty="0" smtClean="0"/>
              <a:t>；</a:t>
            </a:r>
            <a:endParaRPr lang="en-US" altLang="zh-CN" dirty="0" smtClean="0"/>
          </a:p>
          <a:p>
            <a:pPr lvl="2"/>
            <a:r>
              <a:rPr lang="zh-CN" altLang="zh-CN" dirty="0" smtClean="0"/>
              <a:t>能</a:t>
            </a:r>
            <a:r>
              <a:rPr lang="zh-CN" altLang="zh-CN" dirty="0"/>
              <a:t>解压</a:t>
            </a:r>
            <a:r>
              <a:rPr lang="en-US" altLang="zh-CN" dirty="0"/>
              <a:t>ARJ</a:t>
            </a:r>
            <a:r>
              <a:rPr lang="zh-CN" altLang="zh-CN" dirty="0"/>
              <a:t>、</a:t>
            </a:r>
            <a:r>
              <a:rPr lang="en-US" altLang="zh-CN" dirty="0"/>
              <a:t>CAB</a:t>
            </a:r>
            <a:r>
              <a:rPr lang="zh-CN" altLang="zh-CN" dirty="0"/>
              <a:t>、</a:t>
            </a:r>
            <a:r>
              <a:rPr lang="en-US" altLang="zh-CN" dirty="0"/>
              <a:t>LZH</a:t>
            </a:r>
            <a:r>
              <a:rPr lang="zh-CN" altLang="zh-CN" dirty="0"/>
              <a:t>、</a:t>
            </a:r>
            <a:r>
              <a:rPr lang="en-US" altLang="zh-CN" dirty="0"/>
              <a:t>ACE</a:t>
            </a:r>
            <a:r>
              <a:rPr lang="zh-CN" altLang="zh-CN" dirty="0"/>
              <a:t>、</a:t>
            </a:r>
            <a:r>
              <a:rPr lang="en-US" altLang="zh-CN" dirty="0"/>
              <a:t>TAR</a:t>
            </a:r>
            <a:r>
              <a:rPr lang="zh-CN" altLang="zh-CN" dirty="0"/>
              <a:t>、</a:t>
            </a:r>
            <a:r>
              <a:rPr lang="en-US" altLang="zh-CN" dirty="0"/>
              <a:t>GZ</a:t>
            </a:r>
            <a:r>
              <a:rPr lang="zh-CN" altLang="zh-CN" dirty="0"/>
              <a:t>、</a:t>
            </a:r>
            <a:r>
              <a:rPr lang="en-US" altLang="zh-CN" dirty="0"/>
              <a:t>UUE</a:t>
            </a:r>
            <a:r>
              <a:rPr lang="zh-CN" altLang="zh-CN" dirty="0"/>
              <a:t>、</a:t>
            </a:r>
            <a:r>
              <a:rPr lang="en-US" altLang="zh-CN" dirty="0"/>
              <a:t>BZ2</a:t>
            </a:r>
            <a:r>
              <a:rPr lang="zh-CN" altLang="zh-CN" dirty="0"/>
              <a:t>、</a:t>
            </a:r>
            <a:r>
              <a:rPr lang="en-US" altLang="zh-CN" dirty="0"/>
              <a:t>JAR</a:t>
            </a:r>
            <a:r>
              <a:rPr lang="zh-CN" altLang="zh-CN" dirty="0"/>
              <a:t>、</a:t>
            </a:r>
            <a:r>
              <a:rPr lang="en-US" altLang="zh-CN" dirty="0"/>
              <a:t>ISO</a:t>
            </a:r>
            <a:r>
              <a:rPr lang="zh-CN" altLang="zh-CN" dirty="0"/>
              <a:t>等多种格式</a:t>
            </a:r>
          </a:p>
          <a:p>
            <a:pPr lvl="1"/>
            <a:r>
              <a:rPr lang="en-US" altLang="zh-CN" b="1" dirty="0"/>
              <a:t>2</a:t>
            </a:r>
            <a:r>
              <a:rPr lang="zh-CN" altLang="zh-CN" b="1" dirty="0"/>
              <a:t>．</a:t>
            </a:r>
            <a:r>
              <a:rPr lang="en-US" altLang="zh-CN" b="1" dirty="0"/>
              <a:t>WinRAR</a:t>
            </a:r>
            <a:r>
              <a:rPr lang="zh-CN" altLang="zh-CN" b="1" dirty="0"/>
              <a:t>的使用</a:t>
            </a:r>
            <a:r>
              <a:rPr lang="zh-CN" altLang="zh-CN" b="1" dirty="0" smtClean="0"/>
              <a:t>简介</a:t>
            </a:r>
            <a:endParaRPr lang="en-US" altLang="zh-CN" b="1" dirty="0" smtClean="0"/>
          </a:p>
          <a:p>
            <a:pPr lvl="2"/>
            <a:r>
              <a:rPr lang="en-US" altLang="zh-CN" b="1" dirty="0"/>
              <a:t>(1)</a:t>
            </a:r>
            <a:r>
              <a:rPr lang="zh-CN" altLang="zh-CN" b="1" dirty="0"/>
              <a:t>安装</a:t>
            </a:r>
            <a:r>
              <a:rPr lang="en-US" altLang="zh-CN" b="1" dirty="0"/>
              <a:t>WinRAR</a:t>
            </a:r>
            <a:endParaRPr lang="zh-CN" altLang="zh-CN" dirty="0"/>
          </a:p>
          <a:p>
            <a:pPr lvl="2"/>
            <a:r>
              <a:rPr lang="en-US" altLang="zh-CN" b="1" dirty="0"/>
              <a:t>(2)</a:t>
            </a:r>
            <a:r>
              <a:rPr lang="zh-CN" altLang="zh-CN" b="1" dirty="0"/>
              <a:t>文件或文件夹的压缩</a:t>
            </a:r>
            <a:endParaRPr lang="zh-CN" altLang="zh-CN" dirty="0"/>
          </a:p>
          <a:p>
            <a:pPr lvl="2"/>
            <a:r>
              <a:rPr lang="en-US" altLang="zh-CN" b="1" dirty="0"/>
              <a:t>(3)</a:t>
            </a:r>
            <a:r>
              <a:rPr lang="zh-CN" altLang="zh-CN" b="1" dirty="0"/>
              <a:t>添加文件和文件夹到压缩文件中</a:t>
            </a:r>
            <a:endParaRPr lang="zh-CN" altLang="zh-CN" dirty="0"/>
          </a:p>
          <a:p>
            <a:pPr lvl="2"/>
            <a:r>
              <a:rPr lang="en-US" altLang="zh-CN" b="1" dirty="0"/>
              <a:t>(4)</a:t>
            </a:r>
            <a:r>
              <a:rPr lang="zh-CN" altLang="zh-CN" b="1" dirty="0"/>
              <a:t>压缩文件的解</a:t>
            </a:r>
            <a:r>
              <a:rPr lang="zh-CN" altLang="zh-CN" b="1" dirty="0" smtClean="0"/>
              <a:t>压</a:t>
            </a:r>
            <a:endParaRPr lang="zh-CN" altLang="zh-CN" dirty="0"/>
          </a:p>
          <a:p>
            <a:endParaRPr lang="zh-CN" altLang="en-US" dirty="0"/>
          </a:p>
        </p:txBody>
      </p:sp>
      <p:sp>
        <p:nvSpPr>
          <p:cNvPr id="3" name="标题 2"/>
          <p:cNvSpPr>
            <a:spLocks noGrp="1"/>
          </p:cNvSpPr>
          <p:nvPr>
            <p:ph type="title"/>
          </p:nvPr>
        </p:nvSpPr>
        <p:spPr/>
        <p:txBody>
          <a:bodyPr>
            <a:normAutofit/>
          </a:bodyPr>
          <a:lstStyle/>
          <a:p>
            <a:r>
              <a:rPr lang="en-US" altLang="zh-CN" b="1" dirty="0"/>
              <a:t>4.5</a:t>
            </a:r>
            <a:r>
              <a:rPr lang="zh-CN" altLang="zh-CN" b="1" dirty="0"/>
              <a:t>常用工具软件</a:t>
            </a:r>
            <a:r>
              <a:rPr lang="zh-CN" altLang="zh-CN" b="1" dirty="0" smtClean="0"/>
              <a:t>介绍</a:t>
            </a:r>
            <a:endParaRPr lang="zh-CN" altLang="en-US" dirty="0"/>
          </a:p>
        </p:txBody>
      </p:sp>
    </p:spTree>
    <p:extLst>
      <p:ext uri="{BB962C8B-B14F-4D97-AF65-F5344CB8AC3E}">
        <p14:creationId xmlns:p14="http://schemas.microsoft.com/office/powerpoint/2010/main" val="1087050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t>4.5.2 </a:t>
            </a:r>
            <a:r>
              <a:rPr lang="zh-CN" altLang="zh-CN" b="1" dirty="0"/>
              <a:t>硬盘备份软件包</a:t>
            </a:r>
            <a:r>
              <a:rPr lang="en-US" altLang="zh-CN" b="1" dirty="0" smtClean="0"/>
              <a:t>Ghost</a:t>
            </a:r>
          </a:p>
          <a:p>
            <a:pPr lvl="1"/>
            <a:r>
              <a:rPr lang="en-US" altLang="zh-CN" dirty="0"/>
              <a:t>Ghost</a:t>
            </a:r>
            <a:r>
              <a:rPr lang="zh-CN" altLang="zh-CN" dirty="0"/>
              <a:t>软件是赛门铁克</a:t>
            </a:r>
            <a:r>
              <a:rPr lang="zh-CN" altLang="zh-CN" dirty="0" smtClean="0"/>
              <a:t>公司推出</a:t>
            </a:r>
            <a:r>
              <a:rPr lang="zh-CN" altLang="zh-CN" dirty="0"/>
              <a:t>的一款克隆软件</a:t>
            </a:r>
            <a:r>
              <a:rPr lang="zh-CN" altLang="zh-CN" dirty="0" smtClean="0"/>
              <a:t>，</a:t>
            </a:r>
            <a:r>
              <a:rPr lang="zh-CN" altLang="en-US" dirty="0"/>
              <a:t>是</a:t>
            </a:r>
            <a:r>
              <a:rPr lang="zh-CN" altLang="zh-CN" dirty="0" smtClean="0"/>
              <a:t>面向</a:t>
            </a:r>
            <a:r>
              <a:rPr lang="zh-CN" altLang="zh-CN" dirty="0"/>
              <a:t>通用型硬件传送</a:t>
            </a:r>
            <a:r>
              <a:rPr lang="zh-CN" altLang="zh-CN" dirty="0" smtClean="0"/>
              <a:t>软件。</a:t>
            </a:r>
            <a:r>
              <a:rPr lang="zh-CN" altLang="en-US" dirty="0" smtClean="0"/>
              <a:t>其特点</a:t>
            </a:r>
            <a:r>
              <a:rPr lang="zh-CN" altLang="zh-CN" dirty="0" smtClean="0"/>
              <a:t>是</a:t>
            </a:r>
            <a:r>
              <a:rPr lang="zh-CN" altLang="zh-CN" dirty="0"/>
              <a:t>将硬盘的一个分区或整个硬盘作为一个</a:t>
            </a:r>
            <a:r>
              <a:rPr lang="zh-CN" altLang="zh-CN" dirty="0" smtClean="0"/>
              <a:t>对象操作</a:t>
            </a:r>
            <a:r>
              <a:rPr lang="zh-CN" altLang="zh-CN" dirty="0"/>
              <a:t>，可以完整复制对象</a:t>
            </a:r>
            <a:r>
              <a:rPr lang="en-US" altLang="zh-CN" dirty="0"/>
              <a:t>(</a:t>
            </a:r>
            <a:r>
              <a:rPr lang="zh-CN" altLang="zh-CN" dirty="0"/>
              <a:t>包括硬盘分区信息、操作系统的引导区信息等</a:t>
            </a:r>
            <a:r>
              <a:rPr lang="en-US" altLang="zh-CN" dirty="0"/>
              <a:t>)</a:t>
            </a:r>
            <a:r>
              <a:rPr lang="zh-CN" altLang="zh-CN" dirty="0"/>
              <a:t>，并压缩打包为一个映像文件</a:t>
            </a:r>
            <a:r>
              <a:rPr lang="en-US" altLang="zh-CN" dirty="0"/>
              <a:t>(IMAGE)</a:t>
            </a:r>
            <a:r>
              <a:rPr lang="zh-CN" altLang="zh-CN" dirty="0" smtClean="0"/>
              <a:t>。</a:t>
            </a:r>
            <a:endParaRPr lang="en-US" altLang="zh-CN" dirty="0" smtClean="0"/>
          </a:p>
          <a:p>
            <a:pPr lvl="1"/>
            <a:r>
              <a:rPr lang="en-US" altLang="zh-CN" b="1" dirty="0"/>
              <a:t>1</a:t>
            </a:r>
            <a:r>
              <a:rPr lang="zh-CN" altLang="zh-CN" b="1" dirty="0"/>
              <a:t>．</a:t>
            </a:r>
            <a:r>
              <a:rPr lang="en-US" altLang="zh-CN" b="1" dirty="0"/>
              <a:t>Ghost</a:t>
            </a:r>
            <a:r>
              <a:rPr lang="zh-CN" altLang="zh-CN" b="1" dirty="0"/>
              <a:t>软件的</a:t>
            </a:r>
            <a:r>
              <a:rPr lang="zh-CN" altLang="zh-CN" b="1" dirty="0" smtClean="0"/>
              <a:t>使用</a:t>
            </a:r>
            <a:endParaRPr lang="en-US" altLang="zh-CN" b="1" dirty="0" smtClean="0"/>
          </a:p>
          <a:p>
            <a:pPr lvl="2"/>
            <a:r>
              <a:rPr lang="en-US" altLang="zh-CN" dirty="0"/>
              <a:t>(1)Ghost</a:t>
            </a:r>
            <a:r>
              <a:rPr lang="zh-CN" altLang="zh-CN" dirty="0"/>
              <a:t>的启动</a:t>
            </a:r>
          </a:p>
          <a:p>
            <a:pPr lvl="2"/>
            <a:r>
              <a:rPr lang="en-US" altLang="zh-CN" dirty="0"/>
              <a:t>(2)</a:t>
            </a:r>
            <a:r>
              <a:rPr lang="zh-CN" altLang="zh-CN" dirty="0"/>
              <a:t>用</a:t>
            </a:r>
            <a:r>
              <a:rPr lang="en-US" altLang="zh-CN" dirty="0"/>
              <a:t>Ghost</a:t>
            </a:r>
            <a:r>
              <a:rPr lang="zh-CN" altLang="zh-CN" dirty="0"/>
              <a:t>备份系统分区</a:t>
            </a:r>
          </a:p>
          <a:p>
            <a:pPr lvl="2"/>
            <a:r>
              <a:rPr lang="en-US" altLang="zh-CN" dirty="0"/>
              <a:t>(3)</a:t>
            </a:r>
            <a:r>
              <a:rPr lang="zh-CN" altLang="zh-CN" dirty="0"/>
              <a:t>主分区的恢复</a:t>
            </a:r>
          </a:p>
          <a:p>
            <a:pPr lvl="1"/>
            <a:endParaRPr lang="zh-CN" altLang="zh-CN" dirty="0"/>
          </a:p>
          <a:p>
            <a:pPr lvl="1"/>
            <a:endParaRPr lang="zh-CN" altLang="zh-CN" b="1" dirty="0"/>
          </a:p>
        </p:txBody>
      </p:sp>
      <p:sp>
        <p:nvSpPr>
          <p:cNvPr id="3" name="标题 2"/>
          <p:cNvSpPr>
            <a:spLocks noGrp="1"/>
          </p:cNvSpPr>
          <p:nvPr>
            <p:ph type="title"/>
          </p:nvPr>
        </p:nvSpPr>
        <p:spPr/>
        <p:txBody>
          <a:bodyPr/>
          <a:lstStyle/>
          <a:p>
            <a:r>
              <a:rPr lang="en-US" altLang="zh-CN" b="1" dirty="0"/>
              <a:t>4.5</a:t>
            </a:r>
            <a:r>
              <a:rPr lang="zh-CN" altLang="zh-CN" b="1" dirty="0"/>
              <a:t>常用工具软件介绍</a:t>
            </a:r>
            <a:endParaRPr lang="zh-CN" altLang="en-US" dirty="0"/>
          </a:p>
        </p:txBody>
      </p:sp>
    </p:spTree>
    <p:extLst>
      <p:ext uri="{BB962C8B-B14F-4D97-AF65-F5344CB8AC3E}">
        <p14:creationId xmlns:p14="http://schemas.microsoft.com/office/powerpoint/2010/main" val="296210999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b="1" dirty="0"/>
              <a:t>2</a:t>
            </a:r>
            <a:r>
              <a:rPr lang="zh-CN" altLang="zh-CN" b="1" dirty="0"/>
              <a:t>．“一键</a:t>
            </a:r>
            <a:r>
              <a:rPr lang="en-US" altLang="zh-CN" b="1" dirty="0"/>
              <a:t>Ghost</a:t>
            </a:r>
            <a:r>
              <a:rPr lang="zh-CN" altLang="zh-CN" b="1" dirty="0"/>
              <a:t>硬盘版软件”的使用</a:t>
            </a:r>
            <a:endParaRPr lang="zh-CN" altLang="zh-CN" dirty="0"/>
          </a:p>
          <a:p>
            <a:pPr lvl="2"/>
            <a:r>
              <a:rPr lang="en-US" altLang="zh-CN" dirty="0"/>
              <a:t>(1)</a:t>
            </a:r>
            <a:r>
              <a:rPr lang="zh-CN" altLang="zh-CN" dirty="0"/>
              <a:t>“一键</a:t>
            </a:r>
            <a:r>
              <a:rPr lang="en-US" altLang="zh-CN" dirty="0"/>
              <a:t>Ghost </a:t>
            </a:r>
            <a:r>
              <a:rPr lang="zh-CN" altLang="zh-CN" dirty="0"/>
              <a:t>硬盘版软件”的启动</a:t>
            </a:r>
          </a:p>
          <a:p>
            <a:pPr lvl="2"/>
            <a:r>
              <a:rPr lang="en-US" altLang="zh-CN" dirty="0"/>
              <a:t>(2)</a:t>
            </a:r>
            <a:r>
              <a:rPr lang="zh-CN" altLang="zh-CN" dirty="0"/>
              <a:t>“一键</a:t>
            </a:r>
            <a:r>
              <a:rPr lang="en-US" altLang="zh-CN" dirty="0"/>
              <a:t>GHOST</a:t>
            </a:r>
            <a:r>
              <a:rPr lang="zh-CN" altLang="zh-CN" dirty="0"/>
              <a:t>硬盘版软件”的应用</a:t>
            </a:r>
          </a:p>
          <a:p>
            <a:endParaRPr lang="zh-CN" altLang="en-US" dirty="0"/>
          </a:p>
        </p:txBody>
      </p:sp>
      <p:sp>
        <p:nvSpPr>
          <p:cNvPr id="3" name="标题 2"/>
          <p:cNvSpPr>
            <a:spLocks noGrp="1"/>
          </p:cNvSpPr>
          <p:nvPr>
            <p:ph type="title"/>
          </p:nvPr>
        </p:nvSpPr>
        <p:spPr/>
        <p:txBody>
          <a:bodyPr/>
          <a:lstStyle/>
          <a:p>
            <a:r>
              <a:rPr lang="en-US" altLang="zh-CN" b="1" dirty="0"/>
              <a:t>4.5</a:t>
            </a:r>
            <a:r>
              <a:rPr lang="zh-CN" altLang="zh-CN" b="1" dirty="0"/>
              <a:t>常用工具软件介绍</a:t>
            </a:r>
            <a:endParaRPr lang="zh-CN" altLang="en-US" dirty="0"/>
          </a:p>
        </p:txBody>
      </p:sp>
      <p:grpSp>
        <p:nvGrpSpPr>
          <p:cNvPr id="4" name="Group 2"/>
          <p:cNvGrpSpPr>
            <a:grpSpLocks/>
          </p:cNvGrpSpPr>
          <p:nvPr/>
        </p:nvGrpSpPr>
        <p:grpSpPr bwMode="auto">
          <a:xfrm>
            <a:off x="914400" y="4077072"/>
            <a:ext cx="6393904" cy="2592288"/>
            <a:chOff x="1800" y="12360"/>
            <a:chExt cx="8280" cy="3744"/>
          </a:xfrm>
        </p:grpSpPr>
        <p:pic>
          <p:nvPicPr>
            <p:cNvPr id="1027" name="Picture 3"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0" y="12360"/>
              <a:ext cx="3780" cy="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0" y="12360"/>
              <a:ext cx="3960" cy="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12873313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t>4.5.3 </a:t>
            </a:r>
            <a:r>
              <a:rPr lang="zh-CN" altLang="zh-CN" b="1" dirty="0"/>
              <a:t>媒体播放器</a:t>
            </a:r>
            <a:r>
              <a:rPr lang="en-US" altLang="zh-CN" b="1" dirty="0"/>
              <a:t>Windows Media </a:t>
            </a:r>
            <a:r>
              <a:rPr lang="en-US" altLang="zh-CN" b="1" dirty="0" smtClean="0"/>
              <a:t>Player</a:t>
            </a:r>
          </a:p>
          <a:p>
            <a:pPr marL="301943" lvl="1" indent="0">
              <a:buNone/>
            </a:pPr>
            <a:r>
              <a:rPr lang="en-US" altLang="zh-CN" dirty="0" smtClean="0"/>
              <a:t>          </a:t>
            </a:r>
            <a:r>
              <a:rPr lang="zh-CN" altLang="zh-CN" dirty="0" smtClean="0"/>
              <a:t>微软公司</a:t>
            </a:r>
            <a:r>
              <a:rPr lang="zh-CN" altLang="zh-CN" dirty="0"/>
              <a:t>出品的一款免费的播放器</a:t>
            </a:r>
            <a:r>
              <a:rPr lang="zh-CN" altLang="zh-CN" dirty="0" smtClean="0"/>
              <a:t>，简称</a:t>
            </a:r>
            <a:r>
              <a:rPr lang="en-US" altLang="zh-CN" dirty="0" smtClean="0"/>
              <a:t>“WMP”</a:t>
            </a:r>
            <a:r>
              <a:rPr lang="zh-CN" altLang="zh-CN" dirty="0" smtClean="0"/>
              <a:t>。</a:t>
            </a:r>
            <a:r>
              <a:rPr lang="en-US" altLang="zh-CN" dirty="0"/>
              <a:t>Windows Media Player</a:t>
            </a:r>
            <a:r>
              <a:rPr lang="zh-CN" altLang="zh-CN" dirty="0"/>
              <a:t>的基本功能</a:t>
            </a:r>
            <a:r>
              <a:rPr lang="zh-CN" altLang="zh-CN" dirty="0" smtClean="0"/>
              <a:t>包括</a:t>
            </a:r>
            <a:r>
              <a:rPr lang="zh-CN" altLang="en-US" dirty="0" smtClean="0"/>
              <a:t>多</a:t>
            </a:r>
            <a:r>
              <a:rPr lang="zh-CN" altLang="zh-CN" dirty="0" smtClean="0"/>
              <a:t>格式音频</a:t>
            </a:r>
            <a:r>
              <a:rPr lang="zh-CN" altLang="zh-CN" dirty="0"/>
              <a:t>和视频播放、</a:t>
            </a:r>
            <a:r>
              <a:rPr lang="en-US" altLang="zh-CN" dirty="0"/>
              <a:t>Internet</a:t>
            </a:r>
            <a:r>
              <a:rPr lang="zh-CN" altLang="zh-CN" dirty="0"/>
              <a:t>上的数字媒体文件播放</a:t>
            </a:r>
            <a:r>
              <a:rPr lang="zh-CN" altLang="zh-CN" dirty="0" smtClean="0"/>
              <a:t>、全</a:t>
            </a:r>
            <a:r>
              <a:rPr lang="zh-CN" altLang="en-US" dirty="0" smtClean="0"/>
              <a:t>球</a:t>
            </a:r>
            <a:r>
              <a:rPr lang="zh-CN" altLang="zh-CN" dirty="0" smtClean="0"/>
              <a:t>电台</a:t>
            </a:r>
            <a:r>
              <a:rPr lang="zh-CN" altLang="zh-CN" dirty="0"/>
              <a:t>广播、播放和复制</a:t>
            </a:r>
            <a:r>
              <a:rPr lang="en-US" altLang="zh-CN" dirty="0"/>
              <a:t>CD</a:t>
            </a:r>
            <a:r>
              <a:rPr lang="zh-CN" altLang="zh-CN" dirty="0"/>
              <a:t>、创建自己的</a:t>
            </a:r>
            <a:r>
              <a:rPr lang="en-US" altLang="zh-CN" dirty="0"/>
              <a:t>CD</a:t>
            </a:r>
            <a:r>
              <a:rPr lang="zh-CN" altLang="zh-CN" dirty="0"/>
              <a:t>、播放</a:t>
            </a:r>
            <a:r>
              <a:rPr lang="en-US" altLang="zh-CN" dirty="0" smtClean="0"/>
              <a:t>DVD/VCD</a:t>
            </a:r>
            <a:r>
              <a:rPr lang="zh-CN" altLang="zh-CN" dirty="0" smtClean="0"/>
              <a:t>，</a:t>
            </a:r>
            <a:r>
              <a:rPr lang="zh-CN" altLang="zh-CN" dirty="0"/>
              <a:t>并支持通过插件增强功能。</a:t>
            </a:r>
          </a:p>
          <a:p>
            <a:pPr lvl="1"/>
            <a:r>
              <a:rPr lang="en-US" altLang="zh-CN" b="1" dirty="0" smtClean="0"/>
              <a:t>1.   Windows </a:t>
            </a:r>
            <a:r>
              <a:rPr lang="en-US" altLang="zh-CN" b="1" dirty="0"/>
              <a:t>Media Player</a:t>
            </a:r>
            <a:r>
              <a:rPr lang="zh-CN" altLang="zh-CN" b="1" dirty="0"/>
              <a:t>的主要</a:t>
            </a:r>
            <a:r>
              <a:rPr lang="zh-CN" altLang="zh-CN" b="1" dirty="0" smtClean="0"/>
              <a:t>功能</a:t>
            </a:r>
            <a:endParaRPr lang="en-US" altLang="zh-CN" b="1" dirty="0" smtClean="0"/>
          </a:p>
          <a:p>
            <a:pPr lvl="1"/>
            <a:r>
              <a:rPr lang="en-US" altLang="zh-CN" b="1" dirty="0"/>
              <a:t>2</a:t>
            </a:r>
            <a:r>
              <a:rPr lang="zh-CN" altLang="zh-CN" b="1" dirty="0"/>
              <a:t>．</a:t>
            </a:r>
            <a:r>
              <a:rPr lang="en-US" altLang="zh-CN" b="1" dirty="0"/>
              <a:t>Windows Media Player</a:t>
            </a:r>
            <a:r>
              <a:rPr lang="zh-CN" altLang="zh-CN" b="1" dirty="0"/>
              <a:t>的使用</a:t>
            </a:r>
            <a:endParaRPr lang="zh-CN" altLang="zh-CN" dirty="0"/>
          </a:p>
          <a:p>
            <a:pPr lvl="2"/>
            <a:r>
              <a:rPr lang="en-US" altLang="zh-CN" dirty="0"/>
              <a:t>(1)Windows Media Player</a:t>
            </a:r>
            <a:r>
              <a:rPr lang="zh-CN" altLang="zh-CN" dirty="0"/>
              <a:t>播放器的启动</a:t>
            </a:r>
          </a:p>
          <a:p>
            <a:pPr lvl="2"/>
            <a:r>
              <a:rPr lang="en-US" altLang="zh-CN" dirty="0"/>
              <a:t>(2)</a:t>
            </a:r>
            <a:r>
              <a:rPr lang="zh-CN" altLang="zh-CN" dirty="0"/>
              <a:t>“</a:t>
            </a:r>
            <a:r>
              <a:rPr lang="en-US" altLang="zh-CN" dirty="0"/>
              <a:t>Windows Media Player</a:t>
            </a:r>
            <a:r>
              <a:rPr lang="zh-CN" altLang="zh-CN" dirty="0"/>
              <a:t>”播放器的</a:t>
            </a:r>
            <a:r>
              <a:rPr lang="zh-CN" altLang="zh-CN" dirty="0" smtClean="0"/>
              <a:t>使用</a:t>
            </a:r>
            <a:endParaRPr lang="zh-CN" altLang="zh-CN" dirty="0"/>
          </a:p>
          <a:p>
            <a:endParaRPr lang="zh-CN" altLang="zh-CN" b="1" dirty="0"/>
          </a:p>
        </p:txBody>
      </p:sp>
      <p:sp>
        <p:nvSpPr>
          <p:cNvPr id="3" name="标题 2"/>
          <p:cNvSpPr>
            <a:spLocks noGrp="1"/>
          </p:cNvSpPr>
          <p:nvPr>
            <p:ph type="title"/>
          </p:nvPr>
        </p:nvSpPr>
        <p:spPr/>
        <p:txBody>
          <a:bodyPr/>
          <a:lstStyle/>
          <a:p>
            <a:r>
              <a:rPr lang="en-US" altLang="zh-CN" b="1" dirty="0"/>
              <a:t>4.5</a:t>
            </a:r>
            <a:r>
              <a:rPr lang="zh-CN" altLang="zh-CN" b="1" dirty="0"/>
              <a:t>常用工具软件介绍</a:t>
            </a:r>
            <a:endParaRPr lang="zh-CN" altLang="en-US" dirty="0"/>
          </a:p>
        </p:txBody>
      </p:sp>
    </p:spTree>
    <p:extLst>
      <p:ext uri="{BB962C8B-B14F-4D97-AF65-F5344CB8AC3E}">
        <p14:creationId xmlns:p14="http://schemas.microsoft.com/office/powerpoint/2010/main" val="375929468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4.5.4 PDF</a:t>
            </a:r>
            <a:r>
              <a:rPr lang="zh-CN" altLang="zh-CN" b="1" dirty="0"/>
              <a:t>文档阅读器</a:t>
            </a:r>
          </a:p>
          <a:p>
            <a:pPr lvl="1"/>
            <a:r>
              <a:rPr lang="en-US" altLang="zh-CN" b="1" dirty="0"/>
              <a:t>1</a:t>
            </a:r>
            <a:r>
              <a:rPr lang="zh-CN" altLang="zh-CN" b="1" dirty="0"/>
              <a:t>．</a:t>
            </a:r>
            <a:r>
              <a:rPr lang="en-US" altLang="zh-CN" b="1" dirty="0"/>
              <a:t>PDF</a:t>
            </a:r>
            <a:r>
              <a:rPr lang="zh-CN" altLang="zh-CN" b="1" dirty="0"/>
              <a:t>文件简介</a:t>
            </a:r>
            <a:endParaRPr lang="zh-CN" altLang="zh-CN" dirty="0"/>
          </a:p>
          <a:p>
            <a:pPr lvl="2"/>
            <a:r>
              <a:rPr lang="en-US" altLang="zh-CN" dirty="0" smtClean="0"/>
              <a:t>PDF(Portable </a:t>
            </a:r>
            <a:r>
              <a:rPr lang="en-US" altLang="zh-CN" dirty="0"/>
              <a:t>Document Format)</a:t>
            </a:r>
            <a:r>
              <a:rPr lang="zh-CN" altLang="zh-CN" dirty="0"/>
              <a:t>格式是</a:t>
            </a:r>
            <a:r>
              <a:rPr lang="en-US" altLang="zh-CN" dirty="0"/>
              <a:t>Adobe</a:t>
            </a:r>
            <a:r>
              <a:rPr lang="zh-CN" altLang="zh-CN" dirty="0"/>
              <a:t>公司开发的电子文件格式。这种文件格式的一大特点与操作系统平台无关，这一特点使它成为在</a:t>
            </a:r>
            <a:r>
              <a:rPr lang="en-US" altLang="zh-CN" dirty="0"/>
              <a:t>Internet</a:t>
            </a:r>
            <a:r>
              <a:rPr lang="zh-CN" altLang="zh-CN" dirty="0"/>
              <a:t>上进行电子文档发行和数字化信息传播的理想文档格式</a:t>
            </a:r>
            <a:r>
              <a:rPr lang="zh-CN" altLang="zh-CN" dirty="0" smtClean="0"/>
              <a:t>。</a:t>
            </a:r>
            <a:endParaRPr lang="en-US" altLang="zh-CN" dirty="0" smtClean="0"/>
          </a:p>
          <a:p>
            <a:pPr lvl="1"/>
            <a:r>
              <a:rPr lang="en-US" altLang="zh-CN" b="1" dirty="0"/>
              <a:t>2</a:t>
            </a:r>
            <a:r>
              <a:rPr lang="zh-CN" altLang="zh-CN" b="1" dirty="0"/>
              <a:t>．</a:t>
            </a:r>
            <a:r>
              <a:rPr lang="en-US" altLang="zh-CN" b="1" dirty="0"/>
              <a:t>PDF</a:t>
            </a:r>
            <a:r>
              <a:rPr lang="zh-CN" altLang="zh-CN" b="1" dirty="0"/>
              <a:t>文档阅读器简介</a:t>
            </a:r>
            <a:endParaRPr lang="zh-CN" altLang="zh-CN" dirty="0"/>
          </a:p>
          <a:p>
            <a:pPr lvl="1"/>
            <a:r>
              <a:rPr lang="en-US" altLang="zh-CN" b="1" dirty="0"/>
              <a:t>3</a:t>
            </a:r>
            <a:r>
              <a:rPr lang="zh-CN" altLang="zh-CN" b="1" dirty="0"/>
              <a:t>．</a:t>
            </a:r>
            <a:r>
              <a:rPr lang="en-US" altLang="zh-CN" b="1" dirty="0"/>
              <a:t>PDF</a:t>
            </a:r>
            <a:r>
              <a:rPr lang="zh-CN" altLang="zh-CN" b="1" dirty="0"/>
              <a:t>文档阅读器使用</a:t>
            </a:r>
            <a:endParaRPr lang="zh-CN" altLang="zh-CN" dirty="0"/>
          </a:p>
          <a:p>
            <a:pPr lvl="1"/>
            <a:endParaRPr lang="zh-CN" altLang="en-US" dirty="0"/>
          </a:p>
        </p:txBody>
      </p:sp>
      <p:sp>
        <p:nvSpPr>
          <p:cNvPr id="3" name="标题 2"/>
          <p:cNvSpPr>
            <a:spLocks noGrp="1"/>
          </p:cNvSpPr>
          <p:nvPr>
            <p:ph type="title"/>
          </p:nvPr>
        </p:nvSpPr>
        <p:spPr/>
        <p:txBody>
          <a:bodyPr/>
          <a:lstStyle/>
          <a:p>
            <a:r>
              <a:rPr lang="en-US" altLang="zh-CN" b="1" dirty="0"/>
              <a:t>4.5</a:t>
            </a:r>
            <a:r>
              <a:rPr lang="zh-CN" altLang="zh-CN" b="1" dirty="0"/>
              <a:t>常用工具软件介绍</a:t>
            </a:r>
            <a:endParaRPr lang="zh-CN" altLang="en-US" dirty="0"/>
          </a:p>
        </p:txBody>
      </p:sp>
    </p:spTree>
    <p:extLst>
      <p:ext uri="{BB962C8B-B14F-4D97-AF65-F5344CB8AC3E}">
        <p14:creationId xmlns:p14="http://schemas.microsoft.com/office/powerpoint/2010/main" val="4089181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b="1" dirty="0"/>
              <a:t>4.1.2</a:t>
            </a:r>
            <a:r>
              <a:rPr lang="zh-CN" altLang="zh-CN" b="1" dirty="0"/>
              <a:t>应用软件</a:t>
            </a:r>
            <a:r>
              <a:rPr lang="en-US" altLang="zh-CN" dirty="0"/>
              <a:t> </a:t>
            </a:r>
            <a:endParaRPr lang="zh-CN" altLang="zh-CN" b="1" dirty="0"/>
          </a:p>
          <a:p>
            <a:pPr marL="301943" lvl="1" indent="0">
              <a:buNone/>
            </a:pPr>
            <a:r>
              <a:rPr lang="en-US" altLang="zh-CN" dirty="0" smtClean="0"/>
              <a:t>         </a:t>
            </a:r>
            <a:r>
              <a:rPr lang="zh-CN" altLang="zh-CN" dirty="0" smtClean="0"/>
              <a:t>应用软件</a:t>
            </a:r>
            <a:r>
              <a:rPr lang="zh-CN" altLang="zh-CN" dirty="0"/>
              <a:t>是在操作系统支持下，针对某个应用领域的具体问题而开发和研制的</a:t>
            </a:r>
            <a:r>
              <a:rPr lang="zh-CN" altLang="zh-CN" dirty="0" smtClean="0"/>
              <a:t>程序</a:t>
            </a:r>
            <a:r>
              <a:rPr lang="zh-CN" altLang="en-US" dirty="0" smtClean="0"/>
              <a:t>。</a:t>
            </a:r>
            <a:endParaRPr lang="en-US" altLang="zh-CN" dirty="0" smtClean="0"/>
          </a:p>
          <a:p>
            <a:pPr lvl="1"/>
            <a:r>
              <a:rPr lang="zh-CN" altLang="en-US" dirty="0" smtClean="0"/>
              <a:t>应用软件的特点：</a:t>
            </a:r>
            <a:endParaRPr lang="en-US" altLang="zh-CN" dirty="0" smtClean="0"/>
          </a:p>
          <a:p>
            <a:pPr lvl="2"/>
            <a:r>
              <a:rPr lang="zh-CN" altLang="zh-CN" dirty="0" smtClean="0"/>
              <a:t>具有</a:t>
            </a:r>
            <a:r>
              <a:rPr lang="zh-CN" altLang="zh-CN" dirty="0"/>
              <a:t>很强的实用性和专业性</a:t>
            </a:r>
            <a:r>
              <a:rPr lang="zh-CN" altLang="zh-CN" dirty="0" smtClean="0"/>
              <a:t>。</a:t>
            </a:r>
            <a:endParaRPr lang="en-US" altLang="zh-CN" dirty="0" smtClean="0"/>
          </a:p>
          <a:p>
            <a:pPr lvl="1"/>
            <a:r>
              <a:rPr lang="zh-CN" altLang="zh-CN" dirty="0" smtClean="0"/>
              <a:t>应用软件</a:t>
            </a:r>
            <a:r>
              <a:rPr lang="zh-CN" altLang="en-US" dirty="0" smtClean="0"/>
              <a:t>分</a:t>
            </a:r>
            <a:r>
              <a:rPr lang="zh-CN" altLang="zh-CN" dirty="0" smtClean="0"/>
              <a:t>类</a:t>
            </a:r>
            <a:r>
              <a:rPr lang="zh-CN" altLang="zh-CN" dirty="0"/>
              <a:t>：</a:t>
            </a:r>
          </a:p>
          <a:p>
            <a:pPr lvl="2"/>
            <a:r>
              <a:rPr lang="zh-CN" altLang="zh-CN" dirty="0"/>
              <a:t>办公自动化软件，如</a:t>
            </a:r>
            <a:r>
              <a:rPr lang="en-US" altLang="zh-CN" dirty="0"/>
              <a:t>Word</a:t>
            </a:r>
            <a:r>
              <a:rPr lang="zh-CN" altLang="zh-CN" dirty="0"/>
              <a:t>、</a:t>
            </a:r>
            <a:r>
              <a:rPr lang="en-US" altLang="zh-CN" dirty="0"/>
              <a:t>Excel</a:t>
            </a:r>
            <a:r>
              <a:rPr lang="zh-CN" altLang="zh-CN" dirty="0"/>
              <a:t>、</a:t>
            </a:r>
            <a:r>
              <a:rPr lang="en-US" altLang="zh-CN" dirty="0"/>
              <a:t>PowerPoint</a:t>
            </a:r>
            <a:r>
              <a:rPr lang="zh-CN" altLang="zh-CN" dirty="0"/>
              <a:t>等，我们将在后续章节重点介绍。</a:t>
            </a:r>
          </a:p>
          <a:p>
            <a:pPr lvl="2"/>
            <a:r>
              <a:rPr lang="zh-CN" altLang="zh-CN" dirty="0"/>
              <a:t>信息管理软件，如各种管理信息系统</a:t>
            </a:r>
            <a:r>
              <a:rPr lang="en-US" altLang="zh-CN" dirty="0"/>
              <a:t>(MIS)</a:t>
            </a:r>
            <a:r>
              <a:rPr lang="zh-CN" altLang="zh-CN" dirty="0"/>
              <a:t>。</a:t>
            </a:r>
          </a:p>
          <a:p>
            <a:pPr lvl="2"/>
            <a:r>
              <a:rPr lang="zh-CN" altLang="zh-CN" dirty="0"/>
              <a:t>图像处理软件，如</a:t>
            </a:r>
            <a:r>
              <a:rPr lang="en-US" altLang="zh-CN" dirty="0"/>
              <a:t>Photoshop</a:t>
            </a:r>
            <a:r>
              <a:rPr lang="zh-CN" altLang="zh-CN" dirty="0"/>
              <a:t>，</a:t>
            </a:r>
            <a:r>
              <a:rPr lang="en-US" altLang="zh-CN" dirty="0" err="1"/>
              <a:t>ACDSee</a:t>
            </a:r>
            <a:r>
              <a:rPr lang="zh-CN" altLang="zh-CN" dirty="0"/>
              <a:t>，</a:t>
            </a:r>
            <a:r>
              <a:rPr lang="en-US" altLang="zh-CN" dirty="0"/>
              <a:t>3DMAX</a:t>
            </a:r>
            <a:r>
              <a:rPr lang="zh-CN" altLang="zh-CN" dirty="0"/>
              <a:t>等。</a:t>
            </a:r>
          </a:p>
          <a:p>
            <a:pPr lvl="2"/>
            <a:r>
              <a:rPr lang="zh-CN" altLang="zh-CN" dirty="0"/>
              <a:t>其他应用软件，如各种计算机辅助教学软件</a:t>
            </a:r>
            <a:r>
              <a:rPr lang="en-US" altLang="zh-CN" dirty="0"/>
              <a:t>(CAI)</a:t>
            </a:r>
            <a:r>
              <a:rPr lang="zh-CN" altLang="zh-CN" dirty="0"/>
              <a:t>，计算机辅助设计软件</a:t>
            </a:r>
            <a:r>
              <a:rPr lang="en-US" altLang="zh-CN" dirty="0"/>
              <a:t>(CAD)</a:t>
            </a:r>
            <a:r>
              <a:rPr lang="zh-CN" altLang="zh-CN" dirty="0"/>
              <a:t>等。</a:t>
            </a:r>
            <a:endParaRPr lang="zh-CN" altLang="en-US" dirty="0"/>
          </a:p>
        </p:txBody>
      </p:sp>
      <p:sp>
        <p:nvSpPr>
          <p:cNvPr id="3" name="标题 2"/>
          <p:cNvSpPr>
            <a:spLocks noGrp="1"/>
          </p:cNvSpPr>
          <p:nvPr>
            <p:ph type="title"/>
          </p:nvPr>
        </p:nvSpPr>
        <p:spPr/>
        <p:txBody>
          <a:bodyPr/>
          <a:lstStyle/>
          <a:p>
            <a:r>
              <a:rPr lang="en-US" altLang="zh-CN" b="1" dirty="0"/>
              <a:t>4.1  </a:t>
            </a:r>
            <a:r>
              <a:rPr lang="zh-CN" altLang="zh-CN" b="1" dirty="0"/>
              <a:t>计算机软件系统基础</a:t>
            </a:r>
            <a:endParaRPr lang="zh-CN" altLang="en-US" dirty="0"/>
          </a:p>
        </p:txBody>
      </p:sp>
    </p:spTree>
    <p:extLst>
      <p:ext uri="{BB962C8B-B14F-4D97-AF65-F5344CB8AC3E}">
        <p14:creationId xmlns:p14="http://schemas.microsoft.com/office/powerpoint/2010/main" val="34438651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buNone/>
            </a:pPr>
            <a:r>
              <a:rPr lang="en-US" altLang="zh-CN" dirty="0" smtClean="0"/>
              <a:t>         </a:t>
            </a:r>
            <a:r>
              <a:rPr lang="zh-CN" altLang="zh-CN" dirty="0" smtClean="0"/>
              <a:t>操作系统</a:t>
            </a:r>
            <a:r>
              <a:rPr lang="en-US" altLang="zh-CN" dirty="0"/>
              <a:t>( Operating System</a:t>
            </a:r>
            <a:r>
              <a:rPr lang="zh-CN" altLang="zh-CN" dirty="0"/>
              <a:t>，</a:t>
            </a:r>
            <a:r>
              <a:rPr lang="en-US" altLang="zh-CN" dirty="0"/>
              <a:t>OS)</a:t>
            </a:r>
            <a:r>
              <a:rPr lang="zh-CN" altLang="zh-CN" dirty="0"/>
              <a:t>是安装在计算机硬件上的第一层软件，是对硬件系统的首次扩充。操作系统是一组控制和管理计算机软硬件资源、为用户提供便捷使用计算机的程序的集合</a:t>
            </a:r>
            <a:r>
              <a:rPr lang="zh-CN" altLang="zh-CN" dirty="0" smtClean="0"/>
              <a:t>。其他</a:t>
            </a:r>
            <a:r>
              <a:rPr lang="zh-CN" altLang="zh-CN" dirty="0"/>
              <a:t>的诸如支撑软件、编译程序、</a:t>
            </a:r>
            <a:r>
              <a:rPr lang="zh-CN" altLang="zh-CN" dirty="0" smtClean="0"/>
              <a:t>数据库管理系统以及</a:t>
            </a:r>
            <a:r>
              <a:rPr lang="zh-CN" altLang="zh-CN" dirty="0"/>
              <a:t>大量的应用软件，都需要在操作系统的支持下才能运行。操作系统已成为计算机系统必不可少的系统软件。</a:t>
            </a:r>
          </a:p>
          <a:p>
            <a:endParaRPr lang="zh-CN" altLang="en-US" dirty="0"/>
          </a:p>
        </p:txBody>
      </p:sp>
      <p:sp>
        <p:nvSpPr>
          <p:cNvPr id="3" name="标题 2"/>
          <p:cNvSpPr>
            <a:spLocks noGrp="1"/>
          </p:cNvSpPr>
          <p:nvPr>
            <p:ph type="title"/>
          </p:nvPr>
        </p:nvSpPr>
        <p:spPr/>
        <p:txBody>
          <a:bodyPr>
            <a:normAutofit/>
          </a:bodyPr>
          <a:lstStyle/>
          <a:p>
            <a:r>
              <a:rPr lang="en-US" altLang="zh-CN" b="1" dirty="0"/>
              <a:t>4.2 </a:t>
            </a:r>
            <a:r>
              <a:rPr lang="zh-CN" altLang="zh-CN" b="1" dirty="0" smtClean="0"/>
              <a:t>操作系统</a:t>
            </a:r>
            <a:endParaRPr lang="zh-CN" altLang="en-US" dirty="0"/>
          </a:p>
        </p:txBody>
      </p:sp>
    </p:spTree>
    <p:extLst>
      <p:ext uri="{BB962C8B-B14F-4D97-AF65-F5344CB8AC3E}">
        <p14:creationId xmlns:p14="http://schemas.microsoft.com/office/powerpoint/2010/main" val="29397950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b="1" dirty="0"/>
              <a:t>4.2.1  </a:t>
            </a:r>
            <a:r>
              <a:rPr lang="zh-CN" altLang="zh-CN" b="1" dirty="0"/>
              <a:t>操作系统概述</a:t>
            </a:r>
          </a:p>
          <a:p>
            <a:pPr lvl="1"/>
            <a:r>
              <a:rPr lang="en-US" altLang="zh-CN" b="1" dirty="0"/>
              <a:t>1</a:t>
            </a:r>
            <a:r>
              <a:rPr lang="zh-CN" altLang="zh-CN" b="1" dirty="0"/>
              <a:t>．操作系统的界面</a:t>
            </a:r>
            <a:endParaRPr lang="zh-CN" altLang="zh-CN" dirty="0"/>
          </a:p>
          <a:p>
            <a:pPr lvl="2"/>
            <a:r>
              <a:rPr lang="zh-CN" altLang="zh-CN" dirty="0"/>
              <a:t>操作系统界面是用户与计算机之间的接口</a:t>
            </a:r>
            <a:r>
              <a:rPr lang="zh-CN" altLang="zh-CN" dirty="0" smtClean="0"/>
              <a:t>。</a:t>
            </a:r>
            <a:endParaRPr lang="en-US" altLang="zh-CN" dirty="0" smtClean="0"/>
          </a:p>
          <a:p>
            <a:pPr lvl="2"/>
            <a:r>
              <a:rPr lang="zh-CN" altLang="zh-CN" dirty="0" smtClean="0"/>
              <a:t>操作系统</a:t>
            </a:r>
            <a:r>
              <a:rPr lang="zh-CN" altLang="zh-CN" dirty="0"/>
              <a:t>界面</a:t>
            </a:r>
            <a:r>
              <a:rPr lang="zh-CN" altLang="zh-CN" dirty="0" smtClean="0"/>
              <a:t>可</a:t>
            </a:r>
            <a:r>
              <a:rPr lang="zh-CN" altLang="en-US" dirty="0" smtClean="0"/>
              <a:t>分</a:t>
            </a:r>
            <a:r>
              <a:rPr lang="zh-CN" altLang="zh-CN" dirty="0" smtClean="0"/>
              <a:t>三</a:t>
            </a:r>
            <a:r>
              <a:rPr lang="zh-CN" altLang="zh-CN" dirty="0"/>
              <a:t>种：</a:t>
            </a:r>
            <a:r>
              <a:rPr lang="en-US" altLang="zh-CN" dirty="0"/>
              <a:t> </a:t>
            </a:r>
            <a:endParaRPr lang="zh-CN" altLang="zh-CN" dirty="0"/>
          </a:p>
          <a:p>
            <a:pPr lvl="3"/>
            <a:r>
              <a:rPr lang="zh-CN" altLang="zh-CN" b="1" dirty="0"/>
              <a:t>命令行方式</a:t>
            </a:r>
            <a:r>
              <a:rPr lang="zh-CN" altLang="zh-CN" b="1" dirty="0" smtClean="0"/>
              <a:t>：</a:t>
            </a:r>
            <a:r>
              <a:rPr lang="zh-CN" altLang="zh-CN" dirty="0" smtClean="0"/>
              <a:t>用户</a:t>
            </a:r>
            <a:r>
              <a:rPr lang="zh-CN" altLang="zh-CN" dirty="0"/>
              <a:t>须用键盘</a:t>
            </a:r>
            <a:r>
              <a:rPr lang="zh-CN" altLang="zh-CN" dirty="0" smtClean="0"/>
              <a:t>在操作系统</a:t>
            </a:r>
            <a:r>
              <a:rPr lang="zh-CN" altLang="zh-CN" dirty="0"/>
              <a:t>提示符下输入正确的内部或外部命令，否则计算机将不予接收执行</a:t>
            </a:r>
            <a:r>
              <a:rPr lang="zh-CN" altLang="zh-CN" dirty="0" smtClean="0"/>
              <a:t>。</a:t>
            </a:r>
            <a:endParaRPr lang="zh-CN" altLang="zh-CN" dirty="0"/>
          </a:p>
          <a:p>
            <a:pPr lvl="3"/>
            <a:r>
              <a:rPr lang="zh-CN" altLang="zh-CN" b="1" dirty="0"/>
              <a:t>菜单方式：</a:t>
            </a:r>
            <a:r>
              <a:rPr lang="zh-CN" altLang="zh-CN" dirty="0"/>
              <a:t>在这种界面下</a:t>
            </a:r>
            <a:r>
              <a:rPr lang="zh-CN" altLang="zh-CN" dirty="0" smtClean="0"/>
              <a:t>，用户</a:t>
            </a:r>
            <a:r>
              <a:rPr lang="zh-CN" altLang="zh-CN" dirty="0"/>
              <a:t>只需通过光标或鼠标进行选择运行，而无需记往复杂的命令文本。</a:t>
            </a:r>
          </a:p>
          <a:p>
            <a:pPr lvl="3"/>
            <a:r>
              <a:rPr lang="zh-CN" altLang="zh-CN" b="1" dirty="0"/>
              <a:t>图形方式：</a:t>
            </a:r>
            <a:r>
              <a:rPr lang="zh-CN" altLang="zh-CN" dirty="0"/>
              <a:t>在这种界面下，操作系统已经将其命令以图形方式显示，用户只需通过鼠标进行选择</a:t>
            </a:r>
            <a:r>
              <a:rPr lang="zh-CN" altLang="zh-CN" dirty="0" smtClean="0"/>
              <a:t>运行。</a:t>
            </a:r>
            <a:r>
              <a:rPr lang="zh-CN" altLang="zh-CN" dirty="0"/>
              <a:t>图形界面通常与菜单方式配合使用，发挥各自的长处。</a:t>
            </a:r>
          </a:p>
          <a:p>
            <a:endParaRPr lang="zh-CN" altLang="en-US" dirty="0"/>
          </a:p>
        </p:txBody>
      </p:sp>
      <p:sp>
        <p:nvSpPr>
          <p:cNvPr id="3" name="标题 2"/>
          <p:cNvSpPr>
            <a:spLocks noGrp="1"/>
          </p:cNvSpPr>
          <p:nvPr>
            <p:ph type="title"/>
          </p:nvPr>
        </p:nvSpPr>
        <p:spPr/>
        <p:txBody>
          <a:bodyPr/>
          <a:lstStyle/>
          <a:p>
            <a:r>
              <a:rPr lang="en-US" altLang="zh-CN" b="1" dirty="0"/>
              <a:t>4.2 </a:t>
            </a:r>
            <a:r>
              <a:rPr lang="zh-CN" altLang="zh-CN" b="1" dirty="0"/>
              <a:t>操作系统</a:t>
            </a:r>
            <a:endParaRPr lang="zh-CN" altLang="en-US" dirty="0"/>
          </a:p>
        </p:txBody>
      </p:sp>
    </p:spTree>
    <p:extLst>
      <p:ext uri="{BB962C8B-B14F-4D97-AF65-F5344CB8AC3E}">
        <p14:creationId xmlns:p14="http://schemas.microsoft.com/office/powerpoint/2010/main" val="8699195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348</TotalTime>
  <Words>7231</Words>
  <Application>Microsoft Office PowerPoint</Application>
  <PresentationFormat>全屏显示(4:3)</PresentationFormat>
  <Paragraphs>496</Paragraphs>
  <Slides>68</Slides>
  <Notes>0</Notes>
  <HiddenSlides>0</HiddenSlides>
  <MMClips>0</MMClips>
  <ScaleCrop>false</ScaleCrop>
  <HeadingPairs>
    <vt:vector size="4" baseType="variant">
      <vt:variant>
        <vt:lpstr>主题</vt:lpstr>
      </vt:variant>
      <vt:variant>
        <vt:i4>1</vt:i4>
      </vt:variant>
      <vt:variant>
        <vt:lpstr>幻灯片标题</vt:lpstr>
      </vt:variant>
      <vt:variant>
        <vt:i4>68</vt:i4>
      </vt:variant>
    </vt:vector>
  </HeadingPairs>
  <TitlesOfParts>
    <vt:vector size="69" baseType="lpstr">
      <vt:lpstr>波形</vt:lpstr>
      <vt:lpstr>第4章 计算机软件系统基础</vt:lpstr>
      <vt:lpstr>第4章 计算机软件系统基础</vt:lpstr>
      <vt:lpstr>4.1  计算机软件系统基础</vt:lpstr>
      <vt:lpstr>4.1  计算机软件系统基础</vt:lpstr>
      <vt:lpstr>4.1  计算机软件系统基础</vt:lpstr>
      <vt:lpstr>4.1  计算机软件系统基础</vt:lpstr>
      <vt:lpstr>4.1  计算机软件系统基础</vt:lpstr>
      <vt:lpstr>4.2 操作系统</vt:lpstr>
      <vt:lpstr>4.2 操作系统</vt:lpstr>
      <vt:lpstr>4.2 操作系统</vt:lpstr>
      <vt:lpstr>4.2 操作系统</vt:lpstr>
      <vt:lpstr>4.2 操作系统</vt:lpstr>
      <vt:lpstr>4.2 操作系统</vt:lpstr>
      <vt:lpstr>4.2 操作系统</vt:lpstr>
      <vt:lpstr>4.2 操作系统</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PowerPoint 演示文稿</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4.3 中文版Windows 7</vt:lpstr>
      <vt:lpstr>4.4 Linux操作系统简介</vt:lpstr>
      <vt:lpstr>4.4 Linux操作系统简介</vt:lpstr>
      <vt:lpstr>4.4 Linu操作系统x简介</vt:lpstr>
      <vt:lpstr>4.4 Linux操作系统简介</vt:lpstr>
      <vt:lpstr>4.5常用工具软件介绍</vt:lpstr>
      <vt:lpstr>4.5常用工具软件介绍</vt:lpstr>
      <vt:lpstr>4.5常用工具软件介绍</vt:lpstr>
      <vt:lpstr>4.5常用工具软件介绍</vt:lpstr>
      <vt:lpstr>4.5常用工具软件介绍</vt:lpstr>
      <vt:lpstr>4.5常用工具软件介绍</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第4章 计算机软件系统基础</dc:title>
  <dc:creator>admin</dc:creator>
  <cp:lastModifiedBy>admin</cp:lastModifiedBy>
  <cp:revision>40</cp:revision>
  <dcterms:created xsi:type="dcterms:W3CDTF">2015-08-24T06:07:48Z</dcterms:created>
  <dcterms:modified xsi:type="dcterms:W3CDTF">2015-08-26T09:26:04Z</dcterms:modified>
</cp:coreProperties>
</file>